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1"/>
  </p:sldMasterIdLst>
  <p:sldIdLst>
    <p:sldId id="256" r:id="rId2"/>
    <p:sldId id="257" r:id="rId3"/>
    <p:sldId id="258" r:id="rId4"/>
    <p:sldId id="273" r:id="rId5"/>
    <p:sldId id="259" r:id="rId6"/>
    <p:sldId id="260" r:id="rId7"/>
    <p:sldId id="263" r:id="rId8"/>
    <p:sldId id="261" r:id="rId9"/>
    <p:sldId id="270" r:id="rId10"/>
    <p:sldId id="262" r:id="rId11"/>
    <p:sldId id="269" r:id="rId12"/>
    <p:sldId id="264" r:id="rId13"/>
    <p:sldId id="267" r:id="rId14"/>
    <p:sldId id="265" r:id="rId15"/>
    <p:sldId id="268" r:id="rId16"/>
    <p:sldId id="271" r:id="rId17"/>
    <p:sldId id="272" r:id="rId18"/>
    <p:sldId id="266" r:id="rId19"/>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rcy" initials="M" lastIdx="1" clrIdx="0">
    <p:extLst>
      <p:ext uri="{19B8F6BF-5375-455C-9EA6-DF929625EA0E}">
        <p15:presenceInfo xmlns:p15="http://schemas.microsoft.com/office/powerpoint/2012/main" userId="29340af039f304b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94660"/>
  </p:normalViewPr>
  <p:slideViewPr>
    <p:cSldViewPr snapToGrid="0">
      <p:cViewPr varScale="1">
        <p:scale>
          <a:sx n="72" d="100"/>
          <a:sy n="72" d="100"/>
        </p:scale>
        <p:origin x="57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DFE133-A7DB-42EA-B71C-4D42DFF4F868}"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en-NG"/>
        </a:p>
      </dgm:t>
    </dgm:pt>
    <dgm:pt modelId="{AED9CE80-6494-43BD-9D09-CD6E740CA623}">
      <dgm:prSet phldrT="[Text]"/>
      <dgm:spPr/>
      <dgm:t>
        <a:bodyPr/>
        <a:lstStyle/>
        <a:p>
          <a:r>
            <a:rPr lang="en-NG" dirty="0"/>
            <a:t>Which movies contributed the most/least to revenue gain?</a:t>
          </a:r>
        </a:p>
      </dgm:t>
    </dgm:pt>
    <dgm:pt modelId="{D59C5DBF-ED3D-4B80-90B8-3FC88AC24D46}" type="parTrans" cxnId="{FEA14DEA-A57E-4462-8FBF-2CE1A08239DC}">
      <dgm:prSet/>
      <dgm:spPr/>
      <dgm:t>
        <a:bodyPr/>
        <a:lstStyle/>
        <a:p>
          <a:endParaRPr lang="en-NG"/>
        </a:p>
      </dgm:t>
    </dgm:pt>
    <dgm:pt modelId="{97650F3B-D89B-4399-BF20-8CA5C0C8248C}" type="sibTrans" cxnId="{FEA14DEA-A57E-4462-8FBF-2CE1A08239DC}">
      <dgm:prSet/>
      <dgm:spPr/>
      <dgm:t>
        <a:bodyPr/>
        <a:lstStyle/>
        <a:p>
          <a:endParaRPr lang="en-NG"/>
        </a:p>
      </dgm:t>
    </dgm:pt>
    <dgm:pt modelId="{E2CA59AA-D880-4E42-A0EE-BD39CE5731D6}">
      <dgm:prSet phldrT="[Text]"/>
      <dgm:spPr/>
      <dgm:t>
        <a:bodyPr/>
        <a:lstStyle/>
        <a:p>
          <a:r>
            <a:rPr lang="en-NG" dirty="0"/>
            <a:t>What was the average rental duration for all videos?</a:t>
          </a:r>
        </a:p>
      </dgm:t>
    </dgm:pt>
    <dgm:pt modelId="{019C7BD8-0681-4F9A-8014-60A2F02541FF}" type="parTrans" cxnId="{F9050DE7-D2EE-4614-BFDE-D48971C838C2}">
      <dgm:prSet/>
      <dgm:spPr/>
      <dgm:t>
        <a:bodyPr/>
        <a:lstStyle/>
        <a:p>
          <a:endParaRPr lang="en-NG"/>
        </a:p>
      </dgm:t>
    </dgm:pt>
    <dgm:pt modelId="{1D5DA9C7-31C4-406E-88DC-5A9F2C87C3F6}" type="sibTrans" cxnId="{F9050DE7-D2EE-4614-BFDE-D48971C838C2}">
      <dgm:prSet/>
      <dgm:spPr/>
      <dgm:t>
        <a:bodyPr/>
        <a:lstStyle/>
        <a:p>
          <a:endParaRPr lang="en-NG"/>
        </a:p>
      </dgm:t>
    </dgm:pt>
    <dgm:pt modelId="{88F2573A-AF46-4F7A-ADA9-DE065A327016}">
      <dgm:prSet phldrT="[Text]"/>
      <dgm:spPr/>
      <dgm:t>
        <a:bodyPr/>
        <a:lstStyle/>
        <a:p>
          <a:r>
            <a:rPr lang="en-NG" dirty="0"/>
            <a:t>Which countries are </a:t>
          </a:r>
          <a:r>
            <a:rPr lang="en-NG" dirty="0" err="1"/>
            <a:t>Rockbuster</a:t>
          </a:r>
          <a:r>
            <a:rPr lang="en-NG" dirty="0"/>
            <a:t> customers based in?</a:t>
          </a:r>
        </a:p>
      </dgm:t>
    </dgm:pt>
    <dgm:pt modelId="{3DCA4D2D-7091-412E-AF9C-B0B5D7248D94}" type="parTrans" cxnId="{142AC2EC-0CB6-476B-A19B-9F6711621395}">
      <dgm:prSet/>
      <dgm:spPr/>
      <dgm:t>
        <a:bodyPr/>
        <a:lstStyle/>
        <a:p>
          <a:endParaRPr lang="en-NG"/>
        </a:p>
      </dgm:t>
    </dgm:pt>
    <dgm:pt modelId="{9250D76F-F61F-49CC-AA51-776E1A482FBC}" type="sibTrans" cxnId="{142AC2EC-0CB6-476B-A19B-9F6711621395}">
      <dgm:prSet/>
      <dgm:spPr/>
      <dgm:t>
        <a:bodyPr/>
        <a:lstStyle/>
        <a:p>
          <a:endParaRPr lang="en-NG"/>
        </a:p>
      </dgm:t>
    </dgm:pt>
    <dgm:pt modelId="{9A7C191A-3E99-46C3-97E8-22489416B2CB}">
      <dgm:prSet phldrT="[Text]"/>
      <dgm:spPr/>
      <dgm:t>
        <a:bodyPr/>
        <a:lstStyle/>
        <a:p>
          <a:r>
            <a:rPr lang="en-NG" dirty="0"/>
            <a:t>Where are customers with a high lifetime value based?</a:t>
          </a:r>
        </a:p>
      </dgm:t>
    </dgm:pt>
    <dgm:pt modelId="{26D8A40D-A906-44B8-B708-96D4DA0F1792}" type="parTrans" cxnId="{2F949399-AF2E-48A7-A4F0-A989DEAAEB33}">
      <dgm:prSet/>
      <dgm:spPr/>
      <dgm:t>
        <a:bodyPr/>
        <a:lstStyle/>
        <a:p>
          <a:endParaRPr lang="en-NG"/>
        </a:p>
      </dgm:t>
    </dgm:pt>
    <dgm:pt modelId="{3A2FC04C-C326-4584-B412-4AE2A625BC70}" type="sibTrans" cxnId="{2F949399-AF2E-48A7-A4F0-A989DEAAEB33}">
      <dgm:prSet/>
      <dgm:spPr/>
      <dgm:t>
        <a:bodyPr/>
        <a:lstStyle/>
        <a:p>
          <a:endParaRPr lang="en-NG"/>
        </a:p>
      </dgm:t>
    </dgm:pt>
    <dgm:pt modelId="{0378DDCF-0F07-494F-A440-FFECDFD93C64}">
      <dgm:prSet phldrT="[Text]"/>
      <dgm:spPr/>
      <dgm:t>
        <a:bodyPr/>
        <a:lstStyle/>
        <a:p>
          <a:r>
            <a:rPr lang="en-NG" dirty="0"/>
            <a:t>Do sales figures vary between geographic regions?</a:t>
          </a:r>
        </a:p>
      </dgm:t>
    </dgm:pt>
    <dgm:pt modelId="{9E500A8D-7BE4-42B2-A97C-16A6443E6E22}" type="parTrans" cxnId="{FCEC4993-CE78-4F07-8B02-B3814227A610}">
      <dgm:prSet/>
      <dgm:spPr/>
      <dgm:t>
        <a:bodyPr/>
        <a:lstStyle/>
        <a:p>
          <a:endParaRPr lang="en-NG"/>
        </a:p>
      </dgm:t>
    </dgm:pt>
    <dgm:pt modelId="{3BE0ABE0-E4F4-4384-85BA-DF6C5A302BAF}" type="sibTrans" cxnId="{FCEC4993-CE78-4F07-8B02-B3814227A610}">
      <dgm:prSet/>
      <dgm:spPr/>
      <dgm:t>
        <a:bodyPr/>
        <a:lstStyle/>
        <a:p>
          <a:endParaRPr lang="en-NG"/>
        </a:p>
      </dgm:t>
    </dgm:pt>
    <dgm:pt modelId="{B834D145-B088-4B88-809D-B2ABAFC6F320}" type="pres">
      <dgm:prSet presAssocID="{10DFE133-A7DB-42EA-B71C-4D42DFF4F868}" presName="linear" presStyleCnt="0">
        <dgm:presLayoutVars>
          <dgm:animLvl val="lvl"/>
          <dgm:resizeHandles val="exact"/>
        </dgm:presLayoutVars>
      </dgm:prSet>
      <dgm:spPr/>
    </dgm:pt>
    <dgm:pt modelId="{A2434868-CC1C-404F-A36D-18D0D56C0364}" type="pres">
      <dgm:prSet presAssocID="{AED9CE80-6494-43BD-9D09-CD6E740CA623}" presName="parentText" presStyleLbl="node1" presStyleIdx="0" presStyleCnt="5">
        <dgm:presLayoutVars>
          <dgm:chMax val="0"/>
          <dgm:bulletEnabled val="1"/>
        </dgm:presLayoutVars>
      </dgm:prSet>
      <dgm:spPr/>
    </dgm:pt>
    <dgm:pt modelId="{214C64AF-0AF1-4896-8101-0735E272B5D9}" type="pres">
      <dgm:prSet presAssocID="{97650F3B-D89B-4399-BF20-8CA5C0C8248C}" presName="spacer" presStyleCnt="0"/>
      <dgm:spPr/>
    </dgm:pt>
    <dgm:pt modelId="{BCD6F2EA-3872-4033-96C1-B5E85DA9C852}" type="pres">
      <dgm:prSet presAssocID="{E2CA59AA-D880-4E42-A0EE-BD39CE5731D6}" presName="parentText" presStyleLbl="node1" presStyleIdx="1" presStyleCnt="5">
        <dgm:presLayoutVars>
          <dgm:chMax val="0"/>
          <dgm:bulletEnabled val="1"/>
        </dgm:presLayoutVars>
      </dgm:prSet>
      <dgm:spPr/>
    </dgm:pt>
    <dgm:pt modelId="{FFB5AF41-AA0F-44CC-977F-5121F3653536}" type="pres">
      <dgm:prSet presAssocID="{1D5DA9C7-31C4-406E-88DC-5A9F2C87C3F6}" presName="spacer" presStyleCnt="0"/>
      <dgm:spPr/>
    </dgm:pt>
    <dgm:pt modelId="{8E89B57A-AF84-4F07-8480-F4A5ED5DA46C}" type="pres">
      <dgm:prSet presAssocID="{88F2573A-AF46-4F7A-ADA9-DE065A327016}" presName="parentText" presStyleLbl="node1" presStyleIdx="2" presStyleCnt="5">
        <dgm:presLayoutVars>
          <dgm:chMax val="0"/>
          <dgm:bulletEnabled val="1"/>
        </dgm:presLayoutVars>
      </dgm:prSet>
      <dgm:spPr/>
    </dgm:pt>
    <dgm:pt modelId="{E9AA3776-277E-43AB-9BE0-83D483AF74CC}" type="pres">
      <dgm:prSet presAssocID="{9250D76F-F61F-49CC-AA51-776E1A482FBC}" presName="spacer" presStyleCnt="0"/>
      <dgm:spPr/>
    </dgm:pt>
    <dgm:pt modelId="{F24DB1DA-F926-48F1-BB52-37BFA5B53542}" type="pres">
      <dgm:prSet presAssocID="{9A7C191A-3E99-46C3-97E8-22489416B2CB}" presName="parentText" presStyleLbl="node1" presStyleIdx="3" presStyleCnt="5">
        <dgm:presLayoutVars>
          <dgm:chMax val="0"/>
          <dgm:bulletEnabled val="1"/>
        </dgm:presLayoutVars>
      </dgm:prSet>
      <dgm:spPr/>
    </dgm:pt>
    <dgm:pt modelId="{356A8DFC-4764-4CB3-AB0C-8B638C057BF7}" type="pres">
      <dgm:prSet presAssocID="{3A2FC04C-C326-4584-B412-4AE2A625BC70}" presName="spacer" presStyleCnt="0"/>
      <dgm:spPr/>
    </dgm:pt>
    <dgm:pt modelId="{EC0FC8EA-400C-4BD6-80F0-317BBFCD905E}" type="pres">
      <dgm:prSet presAssocID="{0378DDCF-0F07-494F-A440-FFECDFD93C64}" presName="parentText" presStyleLbl="node1" presStyleIdx="4" presStyleCnt="5">
        <dgm:presLayoutVars>
          <dgm:chMax val="0"/>
          <dgm:bulletEnabled val="1"/>
        </dgm:presLayoutVars>
      </dgm:prSet>
      <dgm:spPr/>
    </dgm:pt>
  </dgm:ptLst>
  <dgm:cxnLst>
    <dgm:cxn modelId="{1BC6383C-7F70-41FF-A111-D92252059391}" type="presOf" srcId="{88F2573A-AF46-4F7A-ADA9-DE065A327016}" destId="{8E89B57A-AF84-4F07-8480-F4A5ED5DA46C}" srcOrd="0" destOrd="0" presId="urn:microsoft.com/office/officeart/2005/8/layout/vList2"/>
    <dgm:cxn modelId="{4B44737B-DF66-4C02-A3A1-8EDD21E428C7}" type="presOf" srcId="{AED9CE80-6494-43BD-9D09-CD6E740CA623}" destId="{A2434868-CC1C-404F-A36D-18D0D56C0364}" srcOrd="0" destOrd="0" presId="urn:microsoft.com/office/officeart/2005/8/layout/vList2"/>
    <dgm:cxn modelId="{E4D5B683-7E99-4F5E-96CF-DCF3601040A2}" type="presOf" srcId="{10DFE133-A7DB-42EA-B71C-4D42DFF4F868}" destId="{B834D145-B088-4B88-809D-B2ABAFC6F320}" srcOrd="0" destOrd="0" presId="urn:microsoft.com/office/officeart/2005/8/layout/vList2"/>
    <dgm:cxn modelId="{C8952293-7112-4B25-9A02-044DBD6CB9F4}" type="presOf" srcId="{9A7C191A-3E99-46C3-97E8-22489416B2CB}" destId="{F24DB1DA-F926-48F1-BB52-37BFA5B53542}" srcOrd="0" destOrd="0" presId="urn:microsoft.com/office/officeart/2005/8/layout/vList2"/>
    <dgm:cxn modelId="{FCEC4993-CE78-4F07-8B02-B3814227A610}" srcId="{10DFE133-A7DB-42EA-B71C-4D42DFF4F868}" destId="{0378DDCF-0F07-494F-A440-FFECDFD93C64}" srcOrd="4" destOrd="0" parTransId="{9E500A8D-7BE4-42B2-A97C-16A6443E6E22}" sibTransId="{3BE0ABE0-E4F4-4384-85BA-DF6C5A302BAF}"/>
    <dgm:cxn modelId="{2F949399-AF2E-48A7-A4F0-A989DEAAEB33}" srcId="{10DFE133-A7DB-42EA-B71C-4D42DFF4F868}" destId="{9A7C191A-3E99-46C3-97E8-22489416B2CB}" srcOrd="3" destOrd="0" parTransId="{26D8A40D-A906-44B8-B708-96D4DA0F1792}" sibTransId="{3A2FC04C-C326-4584-B412-4AE2A625BC70}"/>
    <dgm:cxn modelId="{6737A3D2-D79C-4500-9D49-A56588E67EF3}" type="presOf" srcId="{0378DDCF-0F07-494F-A440-FFECDFD93C64}" destId="{EC0FC8EA-400C-4BD6-80F0-317BBFCD905E}" srcOrd="0" destOrd="0" presId="urn:microsoft.com/office/officeart/2005/8/layout/vList2"/>
    <dgm:cxn modelId="{2CA52EDB-7E75-4CF8-AC2F-39AA4824F307}" type="presOf" srcId="{E2CA59AA-D880-4E42-A0EE-BD39CE5731D6}" destId="{BCD6F2EA-3872-4033-96C1-B5E85DA9C852}" srcOrd="0" destOrd="0" presId="urn:microsoft.com/office/officeart/2005/8/layout/vList2"/>
    <dgm:cxn modelId="{F9050DE7-D2EE-4614-BFDE-D48971C838C2}" srcId="{10DFE133-A7DB-42EA-B71C-4D42DFF4F868}" destId="{E2CA59AA-D880-4E42-A0EE-BD39CE5731D6}" srcOrd="1" destOrd="0" parTransId="{019C7BD8-0681-4F9A-8014-60A2F02541FF}" sibTransId="{1D5DA9C7-31C4-406E-88DC-5A9F2C87C3F6}"/>
    <dgm:cxn modelId="{FEA14DEA-A57E-4462-8FBF-2CE1A08239DC}" srcId="{10DFE133-A7DB-42EA-B71C-4D42DFF4F868}" destId="{AED9CE80-6494-43BD-9D09-CD6E740CA623}" srcOrd="0" destOrd="0" parTransId="{D59C5DBF-ED3D-4B80-90B8-3FC88AC24D46}" sibTransId="{97650F3B-D89B-4399-BF20-8CA5C0C8248C}"/>
    <dgm:cxn modelId="{142AC2EC-0CB6-476B-A19B-9F6711621395}" srcId="{10DFE133-A7DB-42EA-B71C-4D42DFF4F868}" destId="{88F2573A-AF46-4F7A-ADA9-DE065A327016}" srcOrd="2" destOrd="0" parTransId="{3DCA4D2D-7091-412E-AF9C-B0B5D7248D94}" sibTransId="{9250D76F-F61F-49CC-AA51-776E1A482FBC}"/>
    <dgm:cxn modelId="{91C1AC99-8712-466B-8B71-C6C2CA54E6EF}" type="presParOf" srcId="{B834D145-B088-4B88-809D-B2ABAFC6F320}" destId="{A2434868-CC1C-404F-A36D-18D0D56C0364}" srcOrd="0" destOrd="0" presId="urn:microsoft.com/office/officeart/2005/8/layout/vList2"/>
    <dgm:cxn modelId="{23BFFA22-C392-4740-AE8A-EF2D7109D73B}" type="presParOf" srcId="{B834D145-B088-4B88-809D-B2ABAFC6F320}" destId="{214C64AF-0AF1-4896-8101-0735E272B5D9}" srcOrd="1" destOrd="0" presId="urn:microsoft.com/office/officeart/2005/8/layout/vList2"/>
    <dgm:cxn modelId="{858D6097-4D14-463E-9C4F-3874566F2254}" type="presParOf" srcId="{B834D145-B088-4B88-809D-B2ABAFC6F320}" destId="{BCD6F2EA-3872-4033-96C1-B5E85DA9C852}" srcOrd="2" destOrd="0" presId="urn:microsoft.com/office/officeart/2005/8/layout/vList2"/>
    <dgm:cxn modelId="{696CEE12-D34F-4B38-9A77-5A182E9E70B1}" type="presParOf" srcId="{B834D145-B088-4B88-809D-B2ABAFC6F320}" destId="{FFB5AF41-AA0F-44CC-977F-5121F3653536}" srcOrd="3" destOrd="0" presId="urn:microsoft.com/office/officeart/2005/8/layout/vList2"/>
    <dgm:cxn modelId="{2446E9D7-002F-4425-818C-8BD6CA09DC6B}" type="presParOf" srcId="{B834D145-B088-4B88-809D-B2ABAFC6F320}" destId="{8E89B57A-AF84-4F07-8480-F4A5ED5DA46C}" srcOrd="4" destOrd="0" presId="urn:microsoft.com/office/officeart/2005/8/layout/vList2"/>
    <dgm:cxn modelId="{3BE646A6-455F-4546-8A35-D945B54B7AEB}" type="presParOf" srcId="{B834D145-B088-4B88-809D-B2ABAFC6F320}" destId="{E9AA3776-277E-43AB-9BE0-83D483AF74CC}" srcOrd="5" destOrd="0" presId="urn:microsoft.com/office/officeart/2005/8/layout/vList2"/>
    <dgm:cxn modelId="{C1D6E611-2293-4DA8-896D-A4A3BDE42834}" type="presParOf" srcId="{B834D145-B088-4B88-809D-B2ABAFC6F320}" destId="{F24DB1DA-F926-48F1-BB52-37BFA5B53542}" srcOrd="6" destOrd="0" presId="urn:microsoft.com/office/officeart/2005/8/layout/vList2"/>
    <dgm:cxn modelId="{330D3991-AE4D-46F3-A810-6F82746B266E}" type="presParOf" srcId="{B834D145-B088-4B88-809D-B2ABAFC6F320}" destId="{356A8DFC-4764-4CB3-AB0C-8B638C057BF7}" srcOrd="7" destOrd="0" presId="urn:microsoft.com/office/officeart/2005/8/layout/vList2"/>
    <dgm:cxn modelId="{DCDB45D7-A8B1-4667-ADA2-DEC818759B3C}" type="presParOf" srcId="{B834D145-B088-4B88-809D-B2ABAFC6F320}" destId="{EC0FC8EA-400C-4BD6-80F0-317BBFCD905E}"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12F844-C9A6-4E9F-A50E-2A0CF3679844}" type="doc">
      <dgm:prSet loTypeId="urn:microsoft.com/office/officeart/2005/8/layout/default" loCatId="list" qsTypeId="urn:microsoft.com/office/officeart/2005/8/quickstyle/simple1" qsCatId="simple" csTypeId="urn:microsoft.com/office/officeart/2005/8/colors/accent6_5" csCatId="accent6" phldr="1"/>
      <dgm:spPr/>
      <dgm:t>
        <a:bodyPr/>
        <a:lstStyle/>
        <a:p>
          <a:endParaRPr lang="en-NG"/>
        </a:p>
      </dgm:t>
    </dgm:pt>
    <dgm:pt modelId="{5DFFF468-550D-4839-B9E9-234F7B2C4081}">
      <dgm:prSet phldrT="[Text]"/>
      <dgm:spPr/>
      <dgm:t>
        <a:bodyPr/>
        <a:lstStyle/>
        <a:p>
          <a:r>
            <a:rPr lang="en-GB" dirty="0"/>
            <a:t>Min rental duration</a:t>
          </a:r>
        </a:p>
        <a:p>
          <a:r>
            <a:rPr lang="en-GB" dirty="0"/>
            <a:t>3</a:t>
          </a:r>
          <a:endParaRPr lang="en-NG" dirty="0"/>
        </a:p>
      </dgm:t>
    </dgm:pt>
    <dgm:pt modelId="{31901EB0-2F4B-4BC6-9730-DBBEB5BA1699}" type="parTrans" cxnId="{003144D9-4800-4E32-A322-F134E2547920}">
      <dgm:prSet/>
      <dgm:spPr/>
      <dgm:t>
        <a:bodyPr/>
        <a:lstStyle/>
        <a:p>
          <a:endParaRPr lang="en-NG"/>
        </a:p>
      </dgm:t>
    </dgm:pt>
    <dgm:pt modelId="{F8074249-B570-4709-933C-04653EFBA4FB}" type="sibTrans" cxnId="{003144D9-4800-4E32-A322-F134E2547920}">
      <dgm:prSet/>
      <dgm:spPr/>
      <dgm:t>
        <a:bodyPr/>
        <a:lstStyle/>
        <a:p>
          <a:endParaRPr lang="en-NG"/>
        </a:p>
      </dgm:t>
    </dgm:pt>
    <dgm:pt modelId="{098ED043-1FF5-4A1B-B00C-622A834C433A}">
      <dgm:prSet phldrT="[Text]"/>
      <dgm:spPr/>
      <dgm:t>
        <a:bodyPr/>
        <a:lstStyle/>
        <a:p>
          <a:r>
            <a:rPr lang="en-GB" dirty="0"/>
            <a:t>Max rental duration</a:t>
          </a:r>
        </a:p>
        <a:p>
          <a:r>
            <a:rPr lang="en-GB" dirty="0"/>
            <a:t>7</a:t>
          </a:r>
          <a:endParaRPr lang="en-NG" dirty="0"/>
        </a:p>
      </dgm:t>
    </dgm:pt>
    <dgm:pt modelId="{3A952E22-69CB-40DF-AD10-4E1CDF070E2B}" type="parTrans" cxnId="{3BCEAA52-982D-4D50-9659-91348D94AD1F}">
      <dgm:prSet/>
      <dgm:spPr/>
      <dgm:t>
        <a:bodyPr/>
        <a:lstStyle/>
        <a:p>
          <a:endParaRPr lang="en-NG"/>
        </a:p>
      </dgm:t>
    </dgm:pt>
    <dgm:pt modelId="{994B3B76-77C3-4E04-B558-F2F7189775E4}" type="sibTrans" cxnId="{3BCEAA52-982D-4D50-9659-91348D94AD1F}">
      <dgm:prSet/>
      <dgm:spPr/>
      <dgm:t>
        <a:bodyPr/>
        <a:lstStyle/>
        <a:p>
          <a:endParaRPr lang="en-NG"/>
        </a:p>
      </dgm:t>
    </dgm:pt>
    <dgm:pt modelId="{4A2C81A7-9695-4D31-B187-8A6B4A338562}">
      <dgm:prSet phldrT="[Text]"/>
      <dgm:spPr/>
      <dgm:t>
        <a:bodyPr/>
        <a:lstStyle/>
        <a:p>
          <a:r>
            <a:rPr lang="en-GB" dirty="0"/>
            <a:t>Average rental duration</a:t>
          </a:r>
        </a:p>
        <a:p>
          <a:r>
            <a:rPr lang="en-GB" dirty="0"/>
            <a:t>5</a:t>
          </a:r>
          <a:endParaRPr lang="en-NG" dirty="0"/>
        </a:p>
      </dgm:t>
    </dgm:pt>
    <dgm:pt modelId="{95AF915E-83E0-4DB2-A9C1-0E82298C325E}" type="parTrans" cxnId="{6F6E2E8D-C0FE-4D52-B230-83AB99D2CEDD}">
      <dgm:prSet/>
      <dgm:spPr/>
      <dgm:t>
        <a:bodyPr/>
        <a:lstStyle/>
        <a:p>
          <a:endParaRPr lang="en-NG"/>
        </a:p>
      </dgm:t>
    </dgm:pt>
    <dgm:pt modelId="{2ECC1B9D-99CA-424E-81DC-B52D7D709EA1}" type="sibTrans" cxnId="{6F6E2E8D-C0FE-4D52-B230-83AB99D2CEDD}">
      <dgm:prSet/>
      <dgm:spPr/>
      <dgm:t>
        <a:bodyPr/>
        <a:lstStyle/>
        <a:p>
          <a:endParaRPr lang="en-NG"/>
        </a:p>
      </dgm:t>
    </dgm:pt>
    <dgm:pt modelId="{1AE5D07E-34CB-4FDB-961A-D17BF07918AA}">
      <dgm:prSet phldrT="[Text]"/>
      <dgm:spPr/>
      <dgm:t>
        <a:bodyPr/>
        <a:lstStyle/>
        <a:p>
          <a:r>
            <a:rPr lang="en-GB" dirty="0"/>
            <a:t>Max rental rate</a:t>
          </a:r>
        </a:p>
        <a:p>
          <a:r>
            <a:rPr lang="en-GB" dirty="0"/>
            <a:t>0.99</a:t>
          </a:r>
          <a:endParaRPr lang="en-NG" dirty="0"/>
        </a:p>
      </dgm:t>
    </dgm:pt>
    <dgm:pt modelId="{26681C14-7637-438C-9A3C-41CB7E8A993E}" type="parTrans" cxnId="{E5DD6AEE-AED4-4A07-8F06-4C03EA702019}">
      <dgm:prSet/>
      <dgm:spPr/>
      <dgm:t>
        <a:bodyPr/>
        <a:lstStyle/>
        <a:p>
          <a:endParaRPr lang="en-NG"/>
        </a:p>
      </dgm:t>
    </dgm:pt>
    <dgm:pt modelId="{B4EA1CF1-65C2-4EF6-BC76-A78D9186630E}" type="sibTrans" cxnId="{E5DD6AEE-AED4-4A07-8F06-4C03EA702019}">
      <dgm:prSet/>
      <dgm:spPr/>
      <dgm:t>
        <a:bodyPr/>
        <a:lstStyle/>
        <a:p>
          <a:endParaRPr lang="en-NG"/>
        </a:p>
      </dgm:t>
    </dgm:pt>
    <dgm:pt modelId="{CB11CA45-A6C5-4969-B9A7-8D526DD59C3E}">
      <dgm:prSet phldrT="[Text]"/>
      <dgm:spPr/>
      <dgm:t>
        <a:bodyPr/>
        <a:lstStyle/>
        <a:p>
          <a:r>
            <a:rPr lang="en-GB" dirty="0"/>
            <a:t>Max rental rate</a:t>
          </a:r>
        </a:p>
        <a:p>
          <a:r>
            <a:rPr lang="en-GB" dirty="0"/>
            <a:t>4.99</a:t>
          </a:r>
          <a:endParaRPr lang="en-NG" dirty="0"/>
        </a:p>
      </dgm:t>
    </dgm:pt>
    <dgm:pt modelId="{EF69114A-3A94-4064-B0C2-963801645763}" type="parTrans" cxnId="{82BE66B7-9391-4ABC-B904-A1852E548A03}">
      <dgm:prSet/>
      <dgm:spPr/>
      <dgm:t>
        <a:bodyPr/>
        <a:lstStyle/>
        <a:p>
          <a:endParaRPr lang="en-NG"/>
        </a:p>
      </dgm:t>
    </dgm:pt>
    <dgm:pt modelId="{714A4070-7B01-49B9-B3A3-494893220E03}" type="sibTrans" cxnId="{82BE66B7-9391-4ABC-B904-A1852E548A03}">
      <dgm:prSet/>
      <dgm:spPr/>
      <dgm:t>
        <a:bodyPr/>
        <a:lstStyle/>
        <a:p>
          <a:endParaRPr lang="en-NG"/>
        </a:p>
      </dgm:t>
    </dgm:pt>
    <dgm:pt modelId="{81A057D5-5132-47CB-9BC0-36E79F445DB1}">
      <dgm:prSet phldrT="[Text]"/>
      <dgm:spPr/>
      <dgm:t>
        <a:bodyPr/>
        <a:lstStyle/>
        <a:p>
          <a:r>
            <a:rPr lang="en-GB" dirty="0"/>
            <a:t>Average rental duration</a:t>
          </a:r>
        </a:p>
        <a:p>
          <a:r>
            <a:rPr lang="en-GB" dirty="0"/>
            <a:t>2.99</a:t>
          </a:r>
          <a:endParaRPr lang="en-NG" dirty="0"/>
        </a:p>
      </dgm:t>
    </dgm:pt>
    <dgm:pt modelId="{596E0AF9-B7C4-4010-88F8-CD2B70EC0B53}" type="parTrans" cxnId="{BFC5CA78-A792-4D12-A3D5-47D13FFE8150}">
      <dgm:prSet/>
      <dgm:spPr/>
      <dgm:t>
        <a:bodyPr/>
        <a:lstStyle/>
        <a:p>
          <a:endParaRPr lang="en-NG"/>
        </a:p>
      </dgm:t>
    </dgm:pt>
    <dgm:pt modelId="{E51D5874-DACD-471D-AA37-2BD83531DACC}" type="sibTrans" cxnId="{BFC5CA78-A792-4D12-A3D5-47D13FFE8150}">
      <dgm:prSet/>
      <dgm:spPr/>
      <dgm:t>
        <a:bodyPr/>
        <a:lstStyle/>
        <a:p>
          <a:endParaRPr lang="en-NG"/>
        </a:p>
      </dgm:t>
    </dgm:pt>
    <dgm:pt modelId="{195A3CB6-EAED-4A32-AA93-E5CD8849EA30}">
      <dgm:prSet phldrT="[Text]"/>
      <dgm:spPr/>
      <dgm:t>
        <a:bodyPr/>
        <a:lstStyle/>
        <a:p>
          <a:r>
            <a:rPr lang="en-GB" dirty="0"/>
            <a:t>Min film length</a:t>
          </a:r>
        </a:p>
        <a:p>
          <a:r>
            <a:rPr lang="en-GB" dirty="0"/>
            <a:t>46</a:t>
          </a:r>
          <a:endParaRPr lang="en-NG" dirty="0"/>
        </a:p>
      </dgm:t>
    </dgm:pt>
    <dgm:pt modelId="{E9DC5079-DEEA-4B82-BBEE-EBDA4C8B8A97}" type="parTrans" cxnId="{98EDFEE7-28CF-47D1-A52F-02558D712D95}">
      <dgm:prSet/>
      <dgm:spPr/>
      <dgm:t>
        <a:bodyPr/>
        <a:lstStyle/>
        <a:p>
          <a:endParaRPr lang="en-NG"/>
        </a:p>
      </dgm:t>
    </dgm:pt>
    <dgm:pt modelId="{E189490F-99BC-4351-9016-D9F8C3844AED}" type="sibTrans" cxnId="{98EDFEE7-28CF-47D1-A52F-02558D712D95}">
      <dgm:prSet/>
      <dgm:spPr/>
      <dgm:t>
        <a:bodyPr/>
        <a:lstStyle/>
        <a:p>
          <a:endParaRPr lang="en-NG"/>
        </a:p>
      </dgm:t>
    </dgm:pt>
    <dgm:pt modelId="{40E90370-54F8-4A6F-B146-EF2614F762DA}">
      <dgm:prSet phldrT="[Text]"/>
      <dgm:spPr/>
      <dgm:t>
        <a:bodyPr/>
        <a:lstStyle/>
        <a:p>
          <a:r>
            <a:rPr lang="en-GB" dirty="0"/>
            <a:t>Max film length</a:t>
          </a:r>
        </a:p>
        <a:p>
          <a:r>
            <a:rPr lang="en-GB" dirty="0"/>
            <a:t>185</a:t>
          </a:r>
          <a:endParaRPr lang="en-NG" dirty="0"/>
        </a:p>
      </dgm:t>
    </dgm:pt>
    <dgm:pt modelId="{A740DFCF-2FA7-4E17-9FBC-C7BAC07C22FC}" type="parTrans" cxnId="{E3041099-311E-41FF-AF8C-87F3C0DE9CDD}">
      <dgm:prSet/>
      <dgm:spPr/>
      <dgm:t>
        <a:bodyPr/>
        <a:lstStyle/>
        <a:p>
          <a:endParaRPr lang="en-NG"/>
        </a:p>
      </dgm:t>
    </dgm:pt>
    <dgm:pt modelId="{8B7876CE-62ED-4F8A-8E8F-650E520EEDAF}" type="sibTrans" cxnId="{E3041099-311E-41FF-AF8C-87F3C0DE9CDD}">
      <dgm:prSet/>
      <dgm:spPr/>
      <dgm:t>
        <a:bodyPr/>
        <a:lstStyle/>
        <a:p>
          <a:endParaRPr lang="en-NG"/>
        </a:p>
      </dgm:t>
    </dgm:pt>
    <dgm:pt modelId="{C560E93E-EA6F-4BB4-AB12-8B8BEEA6AC7A}">
      <dgm:prSet phldrT="[Text]"/>
      <dgm:spPr/>
      <dgm:t>
        <a:bodyPr/>
        <a:lstStyle/>
        <a:p>
          <a:r>
            <a:rPr lang="en-GB" dirty="0"/>
            <a:t>Average film length</a:t>
          </a:r>
        </a:p>
        <a:p>
          <a:r>
            <a:rPr lang="en-GB" dirty="0"/>
            <a:t>115</a:t>
          </a:r>
          <a:endParaRPr lang="en-NG" dirty="0"/>
        </a:p>
      </dgm:t>
    </dgm:pt>
    <dgm:pt modelId="{8B067C2C-3FC9-4D74-8CF6-F7B476700D02}" type="parTrans" cxnId="{5762EBC2-6D93-4E81-B71D-7467E90B3B25}">
      <dgm:prSet/>
      <dgm:spPr/>
      <dgm:t>
        <a:bodyPr/>
        <a:lstStyle/>
        <a:p>
          <a:endParaRPr lang="en-NG"/>
        </a:p>
      </dgm:t>
    </dgm:pt>
    <dgm:pt modelId="{1A3FAC3F-74AF-455B-8D50-E44F19EB8B50}" type="sibTrans" cxnId="{5762EBC2-6D93-4E81-B71D-7467E90B3B25}">
      <dgm:prSet/>
      <dgm:spPr/>
      <dgm:t>
        <a:bodyPr/>
        <a:lstStyle/>
        <a:p>
          <a:endParaRPr lang="en-NG"/>
        </a:p>
      </dgm:t>
    </dgm:pt>
    <dgm:pt modelId="{68358C35-9A20-41AF-B773-37EFE08E940F}">
      <dgm:prSet phldrT="[Text]"/>
      <dgm:spPr/>
      <dgm:t>
        <a:bodyPr/>
        <a:lstStyle/>
        <a:p>
          <a:r>
            <a:rPr lang="en-GB" dirty="0"/>
            <a:t>Min replace-</a:t>
          </a:r>
        </a:p>
        <a:p>
          <a:r>
            <a:rPr lang="en-GB" dirty="0" err="1"/>
            <a:t>ment</a:t>
          </a:r>
          <a:r>
            <a:rPr lang="en-GB" dirty="0"/>
            <a:t> cost</a:t>
          </a:r>
        </a:p>
        <a:p>
          <a:r>
            <a:rPr lang="en-GB" dirty="0"/>
            <a:t>$9.99</a:t>
          </a:r>
          <a:endParaRPr lang="en-NG" dirty="0"/>
        </a:p>
      </dgm:t>
    </dgm:pt>
    <dgm:pt modelId="{FA5B4FF6-70C9-474C-9CC6-42113FC52C49}" type="parTrans" cxnId="{7755C143-FE87-4751-992B-32D9DE9C115C}">
      <dgm:prSet/>
      <dgm:spPr/>
      <dgm:t>
        <a:bodyPr/>
        <a:lstStyle/>
        <a:p>
          <a:endParaRPr lang="en-NG"/>
        </a:p>
      </dgm:t>
    </dgm:pt>
    <dgm:pt modelId="{B79F55A7-138A-40A6-A6EE-23DC3C3D5D8A}" type="sibTrans" cxnId="{7755C143-FE87-4751-992B-32D9DE9C115C}">
      <dgm:prSet/>
      <dgm:spPr/>
      <dgm:t>
        <a:bodyPr/>
        <a:lstStyle/>
        <a:p>
          <a:endParaRPr lang="en-NG"/>
        </a:p>
      </dgm:t>
    </dgm:pt>
    <dgm:pt modelId="{F036C01A-38B8-47CF-B126-43ED1B5388A0}">
      <dgm:prSet phldrT="[Text]"/>
      <dgm:spPr/>
      <dgm:t>
        <a:bodyPr/>
        <a:lstStyle/>
        <a:p>
          <a:r>
            <a:rPr lang="en-GB" dirty="0"/>
            <a:t>Max replace-</a:t>
          </a:r>
        </a:p>
        <a:p>
          <a:r>
            <a:rPr lang="en-GB" dirty="0" err="1"/>
            <a:t>ment</a:t>
          </a:r>
          <a:r>
            <a:rPr lang="en-GB" dirty="0"/>
            <a:t> cost</a:t>
          </a:r>
        </a:p>
        <a:p>
          <a:r>
            <a:rPr lang="en-GB" dirty="0"/>
            <a:t>$29.99</a:t>
          </a:r>
          <a:endParaRPr lang="en-NG" dirty="0"/>
        </a:p>
      </dgm:t>
    </dgm:pt>
    <dgm:pt modelId="{0EF909BA-2A67-4BC9-9DBB-B1BECC843E1D}" type="parTrans" cxnId="{61E0CB37-E616-4650-A7D3-D06C6D464EE8}">
      <dgm:prSet/>
      <dgm:spPr/>
      <dgm:t>
        <a:bodyPr/>
        <a:lstStyle/>
        <a:p>
          <a:endParaRPr lang="en-NG"/>
        </a:p>
      </dgm:t>
    </dgm:pt>
    <dgm:pt modelId="{0722D479-9E53-4C92-B24F-86AD0372F641}" type="sibTrans" cxnId="{61E0CB37-E616-4650-A7D3-D06C6D464EE8}">
      <dgm:prSet/>
      <dgm:spPr/>
      <dgm:t>
        <a:bodyPr/>
        <a:lstStyle/>
        <a:p>
          <a:endParaRPr lang="en-NG"/>
        </a:p>
      </dgm:t>
    </dgm:pt>
    <dgm:pt modelId="{AD01464E-DDB3-442F-9946-64C524D432D9}">
      <dgm:prSet phldrT="[Text]"/>
      <dgm:spPr/>
      <dgm:t>
        <a:bodyPr/>
        <a:lstStyle/>
        <a:p>
          <a:r>
            <a:rPr lang="en-GB" dirty="0" err="1"/>
            <a:t>Avg</a:t>
          </a:r>
          <a:r>
            <a:rPr lang="en-GB" dirty="0"/>
            <a:t> replace-</a:t>
          </a:r>
        </a:p>
        <a:p>
          <a:r>
            <a:rPr lang="en-GB" dirty="0" err="1"/>
            <a:t>ment</a:t>
          </a:r>
          <a:r>
            <a:rPr lang="en-GB" dirty="0"/>
            <a:t> cost</a:t>
          </a:r>
        </a:p>
        <a:p>
          <a:r>
            <a:rPr lang="en-GB" dirty="0"/>
            <a:t>$19.98</a:t>
          </a:r>
          <a:endParaRPr lang="en-NG" dirty="0"/>
        </a:p>
      </dgm:t>
    </dgm:pt>
    <dgm:pt modelId="{5AA44076-3B12-45C0-B9FF-BA928A8EAC16}" type="parTrans" cxnId="{A1898765-6A33-4A05-A135-EBD3FCAF861A}">
      <dgm:prSet/>
      <dgm:spPr/>
      <dgm:t>
        <a:bodyPr/>
        <a:lstStyle/>
        <a:p>
          <a:endParaRPr lang="en-NG"/>
        </a:p>
      </dgm:t>
    </dgm:pt>
    <dgm:pt modelId="{608C760B-2D2A-427B-ABDF-E95CB44A7494}" type="sibTrans" cxnId="{A1898765-6A33-4A05-A135-EBD3FCAF861A}">
      <dgm:prSet/>
      <dgm:spPr/>
      <dgm:t>
        <a:bodyPr/>
        <a:lstStyle/>
        <a:p>
          <a:endParaRPr lang="en-NG"/>
        </a:p>
      </dgm:t>
    </dgm:pt>
    <dgm:pt modelId="{0C7A15EC-C258-4F3A-8DF9-C8A9032CC802}" type="pres">
      <dgm:prSet presAssocID="{DB12F844-C9A6-4E9F-A50E-2A0CF3679844}" presName="diagram" presStyleCnt="0">
        <dgm:presLayoutVars>
          <dgm:dir/>
          <dgm:resizeHandles val="exact"/>
        </dgm:presLayoutVars>
      </dgm:prSet>
      <dgm:spPr/>
    </dgm:pt>
    <dgm:pt modelId="{1D58B439-FCA4-47C7-9538-8D0EC9DB8008}" type="pres">
      <dgm:prSet presAssocID="{5DFFF468-550D-4839-B9E9-234F7B2C4081}" presName="node" presStyleLbl="node1" presStyleIdx="0" presStyleCnt="12">
        <dgm:presLayoutVars>
          <dgm:bulletEnabled val="1"/>
        </dgm:presLayoutVars>
      </dgm:prSet>
      <dgm:spPr/>
    </dgm:pt>
    <dgm:pt modelId="{455C164D-AB6D-4EFE-982B-3BC45B2C373C}" type="pres">
      <dgm:prSet presAssocID="{F8074249-B570-4709-933C-04653EFBA4FB}" presName="sibTrans" presStyleCnt="0"/>
      <dgm:spPr/>
    </dgm:pt>
    <dgm:pt modelId="{E5FD8114-39D3-442C-A78C-4A2AD2ED032F}" type="pres">
      <dgm:prSet presAssocID="{098ED043-1FF5-4A1B-B00C-622A834C433A}" presName="node" presStyleLbl="node1" presStyleIdx="1" presStyleCnt="12">
        <dgm:presLayoutVars>
          <dgm:bulletEnabled val="1"/>
        </dgm:presLayoutVars>
      </dgm:prSet>
      <dgm:spPr/>
    </dgm:pt>
    <dgm:pt modelId="{0F721C7C-1597-42B7-A096-0EB1C19D5E3A}" type="pres">
      <dgm:prSet presAssocID="{994B3B76-77C3-4E04-B558-F2F7189775E4}" presName="sibTrans" presStyleCnt="0"/>
      <dgm:spPr/>
    </dgm:pt>
    <dgm:pt modelId="{97C0C63F-8606-4966-B9ED-96CC628A0C74}" type="pres">
      <dgm:prSet presAssocID="{4A2C81A7-9695-4D31-B187-8A6B4A338562}" presName="node" presStyleLbl="node1" presStyleIdx="2" presStyleCnt="12">
        <dgm:presLayoutVars>
          <dgm:bulletEnabled val="1"/>
        </dgm:presLayoutVars>
      </dgm:prSet>
      <dgm:spPr/>
    </dgm:pt>
    <dgm:pt modelId="{2825C400-A962-43C2-846C-7357817040E9}" type="pres">
      <dgm:prSet presAssocID="{2ECC1B9D-99CA-424E-81DC-B52D7D709EA1}" presName="sibTrans" presStyleCnt="0"/>
      <dgm:spPr/>
    </dgm:pt>
    <dgm:pt modelId="{BAAE8E36-F52D-43EE-8FBF-3C60FBBC8520}" type="pres">
      <dgm:prSet presAssocID="{1AE5D07E-34CB-4FDB-961A-D17BF07918AA}" presName="node" presStyleLbl="node1" presStyleIdx="3" presStyleCnt="12">
        <dgm:presLayoutVars>
          <dgm:bulletEnabled val="1"/>
        </dgm:presLayoutVars>
      </dgm:prSet>
      <dgm:spPr/>
    </dgm:pt>
    <dgm:pt modelId="{CF9792AC-B2CA-4941-984E-314F2DCC9042}" type="pres">
      <dgm:prSet presAssocID="{B4EA1CF1-65C2-4EF6-BC76-A78D9186630E}" presName="sibTrans" presStyleCnt="0"/>
      <dgm:spPr/>
    </dgm:pt>
    <dgm:pt modelId="{600477C8-149D-4E4D-950A-449DFA47C36A}" type="pres">
      <dgm:prSet presAssocID="{CB11CA45-A6C5-4969-B9A7-8D526DD59C3E}" presName="node" presStyleLbl="node1" presStyleIdx="4" presStyleCnt="12">
        <dgm:presLayoutVars>
          <dgm:bulletEnabled val="1"/>
        </dgm:presLayoutVars>
      </dgm:prSet>
      <dgm:spPr/>
    </dgm:pt>
    <dgm:pt modelId="{4FCDF1F9-8BAE-4B71-894B-DA5EDDCCBCB4}" type="pres">
      <dgm:prSet presAssocID="{714A4070-7B01-49B9-B3A3-494893220E03}" presName="sibTrans" presStyleCnt="0"/>
      <dgm:spPr/>
    </dgm:pt>
    <dgm:pt modelId="{5C0186D3-D95B-4CCB-8BE4-CA954B656BE1}" type="pres">
      <dgm:prSet presAssocID="{81A057D5-5132-47CB-9BC0-36E79F445DB1}" presName="node" presStyleLbl="node1" presStyleIdx="5" presStyleCnt="12">
        <dgm:presLayoutVars>
          <dgm:bulletEnabled val="1"/>
        </dgm:presLayoutVars>
      </dgm:prSet>
      <dgm:spPr/>
    </dgm:pt>
    <dgm:pt modelId="{B7930F28-4F5E-4E04-897F-58A1C47CAF24}" type="pres">
      <dgm:prSet presAssocID="{E51D5874-DACD-471D-AA37-2BD83531DACC}" presName="sibTrans" presStyleCnt="0"/>
      <dgm:spPr/>
    </dgm:pt>
    <dgm:pt modelId="{EDE69534-DDB8-41C1-806A-A278F6A1EFA0}" type="pres">
      <dgm:prSet presAssocID="{195A3CB6-EAED-4A32-AA93-E5CD8849EA30}" presName="node" presStyleLbl="node1" presStyleIdx="6" presStyleCnt="12">
        <dgm:presLayoutVars>
          <dgm:bulletEnabled val="1"/>
        </dgm:presLayoutVars>
      </dgm:prSet>
      <dgm:spPr/>
    </dgm:pt>
    <dgm:pt modelId="{D0AC3E5F-ECBA-4895-88FB-4317444CC38B}" type="pres">
      <dgm:prSet presAssocID="{E189490F-99BC-4351-9016-D9F8C3844AED}" presName="sibTrans" presStyleCnt="0"/>
      <dgm:spPr/>
    </dgm:pt>
    <dgm:pt modelId="{FDF83B14-F1F9-4632-8C2C-A9A32F51A4ED}" type="pres">
      <dgm:prSet presAssocID="{40E90370-54F8-4A6F-B146-EF2614F762DA}" presName="node" presStyleLbl="node1" presStyleIdx="7" presStyleCnt="12">
        <dgm:presLayoutVars>
          <dgm:bulletEnabled val="1"/>
        </dgm:presLayoutVars>
      </dgm:prSet>
      <dgm:spPr/>
    </dgm:pt>
    <dgm:pt modelId="{4FD47FC4-AF87-423E-B800-96C445DDC3BA}" type="pres">
      <dgm:prSet presAssocID="{8B7876CE-62ED-4F8A-8E8F-650E520EEDAF}" presName="sibTrans" presStyleCnt="0"/>
      <dgm:spPr/>
    </dgm:pt>
    <dgm:pt modelId="{1DAB2D8B-B919-496B-A23D-E0453FE72CD6}" type="pres">
      <dgm:prSet presAssocID="{C560E93E-EA6F-4BB4-AB12-8B8BEEA6AC7A}" presName="node" presStyleLbl="node1" presStyleIdx="8" presStyleCnt="12">
        <dgm:presLayoutVars>
          <dgm:bulletEnabled val="1"/>
        </dgm:presLayoutVars>
      </dgm:prSet>
      <dgm:spPr/>
    </dgm:pt>
    <dgm:pt modelId="{10B511AF-B987-41D1-9B45-6D97F7FD842D}" type="pres">
      <dgm:prSet presAssocID="{1A3FAC3F-74AF-455B-8D50-E44F19EB8B50}" presName="sibTrans" presStyleCnt="0"/>
      <dgm:spPr/>
    </dgm:pt>
    <dgm:pt modelId="{727A70F7-A1AE-4700-BDD7-742E47A673C5}" type="pres">
      <dgm:prSet presAssocID="{68358C35-9A20-41AF-B773-37EFE08E940F}" presName="node" presStyleLbl="node1" presStyleIdx="9" presStyleCnt="12">
        <dgm:presLayoutVars>
          <dgm:bulletEnabled val="1"/>
        </dgm:presLayoutVars>
      </dgm:prSet>
      <dgm:spPr/>
    </dgm:pt>
    <dgm:pt modelId="{646E2331-D3AD-4DCC-87D5-D02128E9601F}" type="pres">
      <dgm:prSet presAssocID="{B79F55A7-138A-40A6-A6EE-23DC3C3D5D8A}" presName="sibTrans" presStyleCnt="0"/>
      <dgm:spPr/>
    </dgm:pt>
    <dgm:pt modelId="{DE905FA2-8702-4A62-8CFB-4651A10101BE}" type="pres">
      <dgm:prSet presAssocID="{F036C01A-38B8-47CF-B126-43ED1B5388A0}" presName="node" presStyleLbl="node1" presStyleIdx="10" presStyleCnt="12">
        <dgm:presLayoutVars>
          <dgm:bulletEnabled val="1"/>
        </dgm:presLayoutVars>
      </dgm:prSet>
      <dgm:spPr/>
    </dgm:pt>
    <dgm:pt modelId="{6EB65642-0CB6-4708-9CFA-61F54C548258}" type="pres">
      <dgm:prSet presAssocID="{0722D479-9E53-4C92-B24F-86AD0372F641}" presName="sibTrans" presStyleCnt="0"/>
      <dgm:spPr/>
    </dgm:pt>
    <dgm:pt modelId="{FFB3A197-CF06-4A12-97BB-4243C6CEF535}" type="pres">
      <dgm:prSet presAssocID="{AD01464E-DDB3-442F-9946-64C524D432D9}" presName="node" presStyleLbl="node1" presStyleIdx="11" presStyleCnt="12">
        <dgm:presLayoutVars>
          <dgm:bulletEnabled val="1"/>
        </dgm:presLayoutVars>
      </dgm:prSet>
      <dgm:spPr/>
    </dgm:pt>
  </dgm:ptLst>
  <dgm:cxnLst>
    <dgm:cxn modelId="{61695B1E-FA3B-43C7-98B9-EAFE04D9DFB3}" type="presOf" srcId="{5DFFF468-550D-4839-B9E9-234F7B2C4081}" destId="{1D58B439-FCA4-47C7-9538-8D0EC9DB8008}" srcOrd="0" destOrd="0" presId="urn:microsoft.com/office/officeart/2005/8/layout/default"/>
    <dgm:cxn modelId="{8312B337-AA8C-4101-B59B-0B8C0686A01D}" type="presOf" srcId="{195A3CB6-EAED-4A32-AA93-E5CD8849EA30}" destId="{EDE69534-DDB8-41C1-806A-A278F6A1EFA0}" srcOrd="0" destOrd="0" presId="urn:microsoft.com/office/officeart/2005/8/layout/default"/>
    <dgm:cxn modelId="{61E0CB37-E616-4650-A7D3-D06C6D464EE8}" srcId="{DB12F844-C9A6-4E9F-A50E-2A0CF3679844}" destId="{F036C01A-38B8-47CF-B126-43ED1B5388A0}" srcOrd="10" destOrd="0" parTransId="{0EF909BA-2A67-4BC9-9DBB-B1BECC843E1D}" sibTransId="{0722D479-9E53-4C92-B24F-86AD0372F641}"/>
    <dgm:cxn modelId="{BCC47963-97AE-47BB-8C62-75FBBB39FEF5}" type="presOf" srcId="{AD01464E-DDB3-442F-9946-64C524D432D9}" destId="{FFB3A197-CF06-4A12-97BB-4243C6CEF535}" srcOrd="0" destOrd="0" presId="urn:microsoft.com/office/officeart/2005/8/layout/default"/>
    <dgm:cxn modelId="{7755C143-FE87-4751-992B-32D9DE9C115C}" srcId="{DB12F844-C9A6-4E9F-A50E-2A0CF3679844}" destId="{68358C35-9A20-41AF-B773-37EFE08E940F}" srcOrd="9" destOrd="0" parTransId="{FA5B4FF6-70C9-474C-9CC6-42113FC52C49}" sibTransId="{B79F55A7-138A-40A6-A6EE-23DC3C3D5D8A}"/>
    <dgm:cxn modelId="{A1898765-6A33-4A05-A135-EBD3FCAF861A}" srcId="{DB12F844-C9A6-4E9F-A50E-2A0CF3679844}" destId="{AD01464E-DDB3-442F-9946-64C524D432D9}" srcOrd="11" destOrd="0" parTransId="{5AA44076-3B12-45C0-B9FF-BA928A8EAC16}" sibTransId="{608C760B-2D2A-427B-ABDF-E95CB44A7494}"/>
    <dgm:cxn modelId="{DE451E49-3CF7-4DB4-A187-2C1B18984685}" type="presOf" srcId="{C560E93E-EA6F-4BB4-AB12-8B8BEEA6AC7A}" destId="{1DAB2D8B-B919-496B-A23D-E0453FE72CD6}" srcOrd="0" destOrd="0" presId="urn:microsoft.com/office/officeart/2005/8/layout/default"/>
    <dgm:cxn modelId="{2781624B-2FD0-4175-89FB-C72073350605}" type="presOf" srcId="{4A2C81A7-9695-4D31-B187-8A6B4A338562}" destId="{97C0C63F-8606-4966-B9ED-96CC628A0C74}" srcOrd="0" destOrd="0" presId="urn:microsoft.com/office/officeart/2005/8/layout/default"/>
    <dgm:cxn modelId="{3DBE0B50-215C-40D0-BA28-3459B5471ED2}" type="presOf" srcId="{098ED043-1FF5-4A1B-B00C-622A834C433A}" destId="{E5FD8114-39D3-442C-A78C-4A2AD2ED032F}" srcOrd="0" destOrd="0" presId="urn:microsoft.com/office/officeart/2005/8/layout/default"/>
    <dgm:cxn modelId="{3BCEAA52-982D-4D50-9659-91348D94AD1F}" srcId="{DB12F844-C9A6-4E9F-A50E-2A0CF3679844}" destId="{098ED043-1FF5-4A1B-B00C-622A834C433A}" srcOrd="1" destOrd="0" parTransId="{3A952E22-69CB-40DF-AD10-4E1CDF070E2B}" sibTransId="{994B3B76-77C3-4E04-B558-F2F7189775E4}"/>
    <dgm:cxn modelId="{BFC5CA78-A792-4D12-A3D5-47D13FFE8150}" srcId="{DB12F844-C9A6-4E9F-A50E-2A0CF3679844}" destId="{81A057D5-5132-47CB-9BC0-36E79F445DB1}" srcOrd="5" destOrd="0" parTransId="{596E0AF9-B7C4-4010-88F8-CD2B70EC0B53}" sibTransId="{E51D5874-DACD-471D-AA37-2BD83531DACC}"/>
    <dgm:cxn modelId="{6F6E2E8D-C0FE-4D52-B230-83AB99D2CEDD}" srcId="{DB12F844-C9A6-4E9F-A50E-2A0CF3679844}" destId="{4A2C81A7-9695-4D31-B187-8A6B4A338562}" srcOrd="2" destOrd="0" parTransId="{95AF915E-83E0-4DB2-A9C1-0E82298C325E}" sibTransId="{2ECC1B9D-99CA-424E-81DC-B52D7D709EA1}"/>
    <dgm:cxn modelId="{E3041099-311E-41FF-AF8C-87F3C0DE9CDD}" srcId="{DB12F844-C9A6-4E9F-A50E-2A0CF3679844}" destId="{40E90370-54F8-4A6F-B146-EF2614F762DA}" srcOrd="7" destOrd="0" parTransId="{A740DFCF-2FA7-4E17-9FBC-C7BAC07C22FC}" sibTransId="{8B7876CE-62ED-4F8A-8E8F-650E520EEDAF}"/>
    <dgm:cxn modelId="{133A7D9B-3B5A-4917-AEA5-EABF6B0C40B4}" type="presOf" srcId="{1AE5D07E-34CB-4FDB-961A-D17BF07918AA}" destId="{BAAE8E36-F52D-43EE-8FBF-3C60FBBC8520}" srcOrd="0" destOrd="0" presId="urn:microsoft.com/office/officeart/2005/8/layout/default"/>
    <dgm:cxn modelId="{8CDBA8AD-774F-4926-9290-3CBB3F98023C}" type="presOf" srcId="{F036C01A-38B8-47CF-B126-43ED1B5388A0}" destId="{DE905FA2-8702-4A62-8CFB-4651A10101BE}" srcOrd="0" destOrd="0" presId="urn:microsoft.com/office/officeart/2005/8/layout/default"/>
    <dgm:cxn modelId="{982B24B0-7F93-445C-8882-C2E77F71DECA}" type="presOf" srcId="{81A057D5-5132-47CB-9BC0-36E79F445DB1}" destId="{5C0186D3-D95B-4CCB-8BE4-CA954B656BE1}" srcOrd="0" destOrd="0" presId="urn:microsoft.com/office/officeart/2005/8/layout/default"/>
    <dgm:cxn modelId="{744FD8B0-9C01-4965-9A1A-C29B83F23250}" type="presOf" srcId="{CB11CA45-A6C5-4969-B9A7-8D526DD59C3E}" destId="{600477C8-149D-4E4D-950A-449DFA47C36A}" srcOrd="0" destOrd="0" presId="urn:microsoft.com/office/officeart/2005/8/layout/default"/>
    <dgm:cxn modelId="{F7C774B2-61CC-43CB-A130-EE19AF389F12}" type="presOf" srcId="{DB12F844-C9A6-4E9F-A50E-2A0CF3679844}" destId="{0C7A15EC-C258-4F3A-8DF9-C8A9032CC802}" srcOrd="0" destOrd="0" presId="urn:microsoft.com/office/officeart/2005/8/layout/default"/>
    <dgm:cxn modelId="{82BE66B7-9391-4ABC-B904-A1852E548A03}" srcId="{DB12F844-C9A6-4E9F-A50E-2A0CF3679844}" destId="{CB11CA45-A6C5-4969-B9A7-8D526DD59C3E}" srcOrd="4" destOrd="0" parTransId="{EF69114A-3A94-4064-B0C2-963801645763}" sibTransId="{714A4070-7B01-49B9-B3A3-494893220E03}"/>
    <dgm:cxn modelId="{7A3026B9-14BE-4A35-BA9B-AA3A0858DE0E}" type="presOf" srcId="{40E90370-54F8-4A6F-B146-EF2614F762DA}" destId="{FDF83B14-F1F9-4632-8C2C-A9A32F51A4ED}" srcOrd="0" destOrd="0" presId="urn:microsoft.com/office/officeart/2005/8/layout/default"/>
    <dgm:cxn modelId="{5762EBC2-6D93-4E81-B71D-7467E90B3B25}" srcId="{DB12F844-C9A6-4E9F-A50E-2A0CF3679844}" destId="{C560E93E-EA6F-4BB4-AB12-8B8BEEA6AC7A}" srcOrd="8" destOrd="0" parTransId="{8B067C2C-3FC9-4D74-8CF6-F7B476700D02}" sibTransId="{1A3FAC3F-74AF-455B-8D50-E44F19EB8B50}"/>
    <dgm:cxn modelId="{003144D9-4800-4E32-A322-F134E2547920}" srcId="{DB12F844-C9A6-4E9F-A50E-2A0CF3679844}" destId="{5DFFF468-550D-4839-B9E9-234F7B2C4081}" srcOrd="0" destOrd="0" parTransId="{31901EB0-2F4B-4BC6-9730-DBBEB5BA1699}" sibTransId="{F8074249-B570-4709-933C-04653EFBA4FB}"/>
    <dgm:cxn modelId="{98EDFEE7-28CF-47D1-A52F-02558D712D95}" srcId="{DB12F844-C9A6-4E9F-A50E-2A0CF3679844}" destId="{195A3CB6-EAED-4A32-AA93-E5CD8849EA30}" srcOrd="6" destOrd="0" parTransId="{E9DC5079-DEEA-4B82-BBEE-EBDA4C8B8A97}" sibTransId="{E189490F-99BC-4351-9016-D9F8C3844AED}"/>
    <dgm:cxn modelId="{E5DD6AEE-AED4-4A07-8F06-4C03EA702019}" srcId="{DB12F844-C9A6-4E9F-A50E-2A0CF3679844}" destId="{1AE5D07E-34CB-4FDB-961A-D17BF07918AA}" srcOrd="3" destOrd="0" parTransId="{26681C14-7637-438C-9A3C-41CB7E8A993E}" sibTransId="{B4EA1CF1-65C2-4EF6-BC76-A78D9186630E}"/>
    <dgm:cxn modelId="{1291D6F8-E28C-46D3-A553-FDC4F7F49D98}" type="presOf" srcId="{68358C35-9A20-41AF-B773-37EFE08E940F}" destId="{727A70F7-A1AE-4700-BDD7-742E47A673C5}" srcOrd="0" destOrd="0" presId="urn:microsoft.com/office/officeart/2005/8/layout/default"/>
    <dgm:cxn modelId="{41158849-A7EF-45B9-9090-EB934F607E6D}" type="presParOf" srcId="{0C7A15EC-C258-4F3A-8DF9-C8A9032CC802}" destId="{1D58B439-FCA4-47C7-9538-8D0EC9DB8008}" srcOrd="0" destOrd="0" presId="urn:microsoft.com/office/officeart/2005/8/layout/default"/>
    <dgm:cxn modelId="{01A808D0-B3AC-4241-B0B3-902F1EBAFEB2}" type="presParOf" srcId="{0C7A15EC-C258-4F3A-8DF9-C8A9032CC802}" destId="{455C164D-AB6D-4EFE-982B-3BC45B2C373C}" srcOrd="1" destOrd="0" presId="urn:microsoft.com/office/officeart/2005/8/layout/default"/>
    <dgm:cxn modelId="{8E9DDFD5-C6B6-4ED4-8D60-F29A69DA5808}" type="presParOf" srcId="{0C7A15EC-C258-4F3A-8DF9-C8A9032CC802}" destId="{E5FD8114-39D3-442C-A78C-4A2AD2ED032F}" srcOrd="2" destOrd="0" presId="urn:microsoft.com/office/officeart/2005/8/layout/default"/>
    <dgm:cxn modelId="{E9016223-3F0D-4C38-B603-79D89C538F96}" type="presParOf" srcId="{0C7A15EC-C258-4F3A-8DF9-C8A9032CC802}" destId="{0F721C7C-1597-42B7-A096-0EB1C19D5E3A}" srcOrd="3" destOrd="0" presId="urn:microsoft.com/office/officeart/2005/8/layout/default"/>
    <dgm:cxn modelId="{C51EF061-8557-401F-B47A-B60527932A02}" type="presParOf" srcId="{0C7A15EC-C258-4F3A-8DF9-C8A9032CC802}" destId="{97C0C63F-8606-4966-B9ED-96CC628A0C74}" srcOrd="4" destOrd="0" presId="urn:microsoft.com/office/officeart/2005/8/layout/default"/>
    <dgm:cxn modelId="{A5B84F42-F13A-4C48-A609-A2E5CCB67369}" type="presParOf" srcId="{0C7A15EC-C258-4F3A-8DF9-C8A9032CC802}" destId="{2825C400-A962-43C2-846C-7357817040E9}" srcOrd="5" destOrd="0" presId="urn:microsoft.com/office/officeart/2005/8/layout/default"/>
    <dgm:cxn modelId="{C9336E12-27E5-4ED8-ABD7-E3D9B65BA7DB}" type="presParOf" srcId="{0C7A15EC-C258-4F3A-8DF9-C8A9032CC802}" destId="{BAAE8E36-F52D-43EE-8FBF-3C60FBBC8520}" srcOrd="6" destOrd="0" presId="urn:microsoft.com/office/officeart/2005/8/layout/default"/>
    <dgm:cxn modelId="{B12C2695-7831-4485-A149-41B79F81029F}" type="presParOf" srcId="{0C7A15EC-C258-4F3A-8DF9-C8A9032CC802}" destId="{CF9792AC-B2CA-4941-984E-314F2DCC9042}" srcOrd="7" destOrd="0" presId="urn:microsoft.com/office/officeart/2005/8/layout/default"/>
    <dgm:cxn modelId="{92105CBE-AAE9-428D-8FBA-66E8BE8784C4}" type="presParOf" srcId="{0C7A15EC-C258-4F3A-8DF9-C8A9032CC802}" destId="{600477C8-149D-4E4D-950A-449DFA47C36A}" srcOrd="8" destOrd="0" presId="urn:microsoft.com/office/officeart/2005/8/layout/default"/>
    <dgm:cxn modelId="{EB474D13-6494-428A-BF88-DB295206C2C4}" type="presParOf" srcId="{0C7A15EC-C258-4F3A-8DF9-C8A9032CC802}" destId="{4FCDF1F9-8BAE-4B71-894B-DA5EDDCCBCB4}" srcOrd="9" destOrd="0" presId="urn:microsoft.com/office/officeart/2005/8/layout/default"/>
    <dgm:cxn modelId="{82C322EF-C658-4560-A62F-B73DE513E584}" type="presParOf" srcId="{0C7A15EC-C258-4F3A-8DF9-C8A9032CC802}" destId="{5C0186D3-D95B-4CCB-8BE4-CA954B656BE1}" srcOrd="10" destOrd="0" presId="urn:microsoft.com/office/officeart/2005/8/layout/default"/>
    <dgm:cxn modelId="{19B3F770-1EF8-4543-A89A-20F383B6BDAB}" type="presParOf" srcId="{0C7A15EC-C258-4F3A-8DF9-C8A9032CC802}" destId="{B7930F28-4F5E-4E04-897F-58A1C47CAF24}" srcOrd="11" destOrd="0" presId="urn:microsoft.com/office/officeart/2005/8/layout/default"/>
    <dgm:cxn modelId="{E920352A-8B44-451D-8E22-1FD11105146B}" type="presParOf" srcId="{0C7A15EC-C258-4F3A-8DF9-C8A9032CC802}" destId="{EDE69534-DDB8-41C1-806A-A278F6A1EFA0}" srcOrd="12" destOrd="0" presId="urn:microsoft.com/office/officeart/2005/8/layout/default"/>
    <dgm:cxn modelId="{928DFC97-A3FD-4D28-8309-4552CBDCCACE}" type="presParOf" srcId="{0C7A15EC-C258-4F3A-8DF9-C8A9032CC802}" destId="{D0AC3E5F-ECBA-4895-88FB-4317444CC38B}" srcOrd="13" destOrd="0" presId="urn:microsoft.com/office/officeart/2005/8/layout/default"/>
    <dgm:cxn modelId="{C5533FD4-2FDB-41E1-B5E5-FB136EEBB130}" type="presParOf" srcId="{0C7A15EC-C258-4F3A-8DF9-C8A9032CC802}" destId="{FDF83B14-F1F9-4632-8C2C-A9A32F51A4ED}" srcOrd="14" destOrd="0" presId="urn:microsoft.com/office/officeart/2005/8/layout/default"/>
    <dgm:cxn modelId="{B2E36201-A626-4152-9AC9-655550BAEAB4}" type="presParOf" srcId="{0C7A15EC-C258-4F3A-8DF9-C8A9032CC802}" destId="{4FD47FC4-AF87-423E-B800-96C445DDC3BA}" srcOrd="15" destOrd="0" presId="urn:microsoft.com/office/officeart/2005/8/layout/default"/>
    <dgm:cxn modelId="{2697265C-F5BD-4702-9D00-91A8989BCDFA}" type="presParOf" srcId="{0C7A15EC-C258-4F3A-8DF9-C8A9032CC802}" destId="{1DAB2D8B-B919-496B-A23D-E0453FE72CD6}" srcOrd="16" destOrd="0" presId="urn:microsoft.com/office/officeart/2005/8/layout/default"/>
    <dgm:cxn modelId="{10DEFA8F-1BA6-4427-9655-32D43346C096}" type="presParOf" srcId="{0C7A15EC-C258-4F3A-8DF9-C8A9032CC802}" destId="{10B511AF-B987-41D1-9B45-6D97F7FD842D}" srcOrd="17" destOrd="0" presId="urn:microsoft.com/office/officeart/2005/8/layout/default"/>
    <dgm:cxn modelId="{4337EC23-92F5-4951-8C8A-C128EBFD8BF8}" type="presParOf" srcId="{0C7A15EC-C258-4F3A-8DF9-C8A9032CC802}" destId="{727A70F7-A1AE-4700-BDD7-742E47A673C5}" srcOrd="18" destOrd="0" presId="urn:microsoft.com/office/officeart/2005/8/layout/default"/>
    <dgm:cxn modelId="{60381A41-2183-44AE-83E5-2D1DA538F8FB}" type="presParOf" srcId="{0C7A15EC-C258-4F3A-8DF9-C8A9032CC802}" destId="{646E2331-D3AD-4DCC-87D5-D02128E9601F}" srcOrd="19" destOrd="0" presId="urn:microsoft.com/office/officeart/2005/8/layout/default"/>
    <dgm:cxn modelId="{45EFA423-ADF1-4C73-8AC4-14B874D6E16F}" type="presParOf" srcId="{0C7A15EC-C258-4F3A-8DF9-C8A9032CC802}" destId="{DE905FA2-8702-4A62-8CFB-4651A10101BE}" srcOrd="20" destOrd="0" presId="urn:microsoft.com/office/officeart/2005/8/layout/default"/>
    <dgm:cxn modelId="{9F240ECE-7547-4810-AE59-F621123AA095}" type="presParOf" srcId="{0C7A15EC-C258-4F3A-8DF9-C8A9032CC802}" destId="{6EB65642-0CB6-4708-9CFA-61F54C548258}" srcOrd="21" destOrd="0" presId="urn:microsoft.com/office/officeart/2005/8/layout/default"/>
    <dgm:cxn modelId="{22E42F82-91C2-41B4-B04C-836981183CAC}" type="presParOf" srcId="{0C7A15EC-C258-4F3A-8DF9-C8A9032CC802}" destId="{FFB3A197-CF06-4A12-97BB-4243C6CEF535}"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434868-CC1C-404F-A36D-18D0D56C0364}">
      <dsp:nvSpPr>
        <dsp:cNvPr id="0" name=""/>
        <dsp:cNvSpPr/>
      </dsp:nvSpPr>
      <dsp:spPr>
        <a:xfrm>
          <a:off x="0" y="34390"/>
          <a:ext cx="6096000" cy="9945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NG" sz="2500" kern="1200" dirty="0"/>
            <a:t>Which movies contributed the most/least to revenue gain?</a:t>
          </a:r>
        </a:p>
      </dsp:txBody>
      <dsp:txXfrm>
        <a:off x="48547" y="82937"/>
        <a:ext cx="5998906" cy="897406"/>
      </dsp:txXfrm>
    </dsp:sp>
    <dsp:sp modelId="{BCD6F2EA-3872-4033-96C1-B5E85DA9C852}">
      <dsp:nvSpPr>
        <dsp:cNvPr id="0" name=""/>
        <dsp:cNvSpPr/>
      </dsp:nvSpPr>
      <dsp:spPr>
        <a:xfrm>
          <a:off x="0" y="1100890"/>
          <a:ext cx="6096000" cy="9945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NG" sz="2500" kern="1200" dirty="0"/>
            <a:t>What was the average rental duration for all videos?</a:t>
          </a:r>
        </a:p>
      </dsp:txBody>
      <dsp:txXfrm>
        <a:off x="48547" y="1149437"/>
        <a:ext cx="5998906" cy="897406"/>
      </dsp:txXfrm>
    </dsp:sp>
    <dsp:sp modelId="{8E89B57A-AF84-4F07-8480-F4A5ED5DA46C}">
      <dsp:nvSpPr>
        <dsp:cNvPr id="0" name=""/>
        <dsp:cNvSpPr/>
      </dsp:nvSpPr>
      <dsp:spPr>
        <a:xfrm>
          <a:off x="0" y="2167390"/>
          <a:ext cx="6096000" cy="9945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NG" sz="2500" kern="1200" dirty="0"/>
            <a:t>Which countries are </a:t>
          </a:r>
          <a:r>
            <a:rPr lang="en-NG" sz="2500" kern="1200" dirty="0" err="1"/>
            <a:t>Rockbuster</a:t>
          </a:r>
          <a:r>
            <a:rPr lang="en-NG" sz="2500" kern="1200" dirty="0"/>
            <a:t> customers based in?</a:t>
          </a:r>
        </a:p>
      </dsp:txBody>
      <dsp:txXfrm>
        <a:off x="48547" y="2215937"/>
        <a:ext cx="5998906" cy="897406"/>
      </dsp:txXfrm>
    </dsp:sp>
    <dsp:sp modelId="{F24DB1DA-F926-48F1-BB52-37BFA5B53542}">
      <dsp:nvSpPr>
        <dsp:cNvPr id="0" name=""/>
        <dsp:cNvSpPr/>
      </dsp:nvSpPr>
      <dsp:spPr>
        <a:xfrm>
          <a:off x="0" y="3233890"/>
          <a:ext cx="6096000" cy="9945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NG" sz="2500" kern="1200" dirty="0"/>
            <a:t>Where are customers with a high lifetime value based?</a:t>
          </a:r>
        </a:p>
      </dsp:txBody>
      <dsp:txXfrm>
        <a:off x="48547" y="3282437"/>
        <a:ext cx="5998906" cy="897406"/>
      </dsp:txXfrm>
    </dsp:sp>
    <dsp:sp modelId="{EC0FC8EA-400C-4BD6-80F0-317BBFCD905E}">
      <dsp:nvSpPr>
        <dsp:cNvPr id="0" name=""/>
        <dsp:cNvSpPr/>
      </dsp:nvSpPr>
      <dsp:spPr>
        <a:xfrm>
          <a:off x="0" y="4300390"/>
          <a:ext cx="6096000" cy="9945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NG" sz="2500" kern="1200" dirty="0"/>
            <a:t>Do sales figures vary between geographic regions?</a:t>
          </a:r>
        </a:p>
      </dsp:txBody>
      <dsp:txXfrm>
        <a:off x="48547" y="4348937"/>
        <a:ext cx="5998906" cy="8974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8B439-FCA4-47C7-9538-8D0EC9DB8008}">
      <dsp:nvSpPr>
        <dsp:cNvPr id="0" name=""/>
        <dsp:cNvSpPr/>
      </dsp:nvSpPr>
      <dsp:spPr>
        <a:xfrm>
          <a:off x="932668" y="330"/>
          <a:ext cx="2047130" cy="1228278"/>
        </a:xfrm>
        <a:prstGeom prst="rect">
          <a:avLst/>
        </a:prstGeom>
        <a:solidFill>
          <a:schemeClr val="accent6">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Min rental duration</a:t>
          </a:r>
        </a:p>
        <a:p>
          <a:pPr marL="0" lvl="0" indent="0" algn="ctr" defTabSz="889000">
            <a:lnSpc>
              <a:spcPct val="90000"/>
            </a:lnSpc>
            <a:spcBef>
              <a:spcPct val="0"/>
            </a:spcBef>
            <a:spcAft>
              <a:spcPct val="35000"/>
            </a:spcAft>
            <a:buNone/>
          </a:pPr>
          <a:r>
            <a:rPr lang="en-GB" sz="2000" kern="1200" dirty="0"/>
            <a:t>3</a:t>
          </a:r>
          <a:endParaRPr lang="en-NG" sz="2000" kern="1200" dirty="0"/>
        </a:p>
      </dsp:txBody>
      <dsp:txXfrm>
        <a:off x="932668" y="330"/>
        <a:ext cx="2047130" cy="1228278"/>
      </dsp:txXfrm>
    </dsp:sp>
    <dsp:sp modelId="{E5FD8114-39D3-442C-A78C-4A2AD2ED032F}">
      <dsp:nvSpPr>
        <dsp:cNvPr id="0" name=""/>
        <dsp:cNvSpPr/>
      </dsp:nvSpPr>
      <dsp:spPr>
        <a:xfrm>
          <a:off x="3184512" y="330"/>
          <a:ext cx="2047130" cy="1228278"/>
        </a:xfrm>
        <a:prstGeom prst="rect">
          <a:avLst/>
        </a:prstGeom>
        <a:solidFill>
          <a:schemeClr val="accent6">
            <a:alpha val="90000"/>
            <a:hueOff val="0"/>
            <a:satOff val="0"/>
            <a:lumOff val="0"/>
            <a:alphaOff val="-363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Max rental duration</a:t>
          </a:r>
        </a:p>
        <a:p>
          <a:pPr marL="0" lvl="0" indent="0" algn="ctr" defTabSz="889000">
            <a:lnSpc>
              <a:spcPct val="90000"/>
            </a:lnSpc>
            <a:spcBef>
              <a:spcPct val="0"/>
            </a:spcBef>
            <a:spcAft>
              <a:spcPct val="35000"/>
            </a:spcAft>
            <a:buNone/>
          </a:pPr>
          <a:r>
            <a:rPr lang="en-GB" sz="2000" kern="1200" dirty="0"/>
            <a:t>7</a:t>
          </a:r>
          <a:endParaRPr lang="en-NG" sz="2000" kern="1200" dirty="0"/>
        </a:p>
      </dsp:txBody>
      <dsp:txXfrm>
        <a:off x="3184512" y="330"/>
        <a:ext cx="2047130" cy="1228278"/>
      </dsp:txXfrm>
    </dsp:sp>
    <dsp:sp modelId="{97C0C63F-8606-4966-B9ED-96CC628A0C74}">
      <dsp:nvSpPr>
        <dsp:cNvPr id="0" name=""/>
        <dsp:cNvSpPr/>
      </dsp:nvSpPr>
      <dsp:spPr>
        <a:xfrm>
          <a:off x="5436356" y="330"/>
          <a:ext cx="2047130" cy="1228278"/>
        </a:xfrm>
        <a:prstGeom prst="rect">
          <a:avLst/>
        </a:prstGeom>
        <a:solidFill>
          <a:schemeClr val="accent6">
            <a:alpha val="90000"/>
            <a:hueOff val="0"/>
            <a:satOff val="0"/>
            <a:lumOff val="0"/>
            <a:alphaOff val="-727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Average rental duration</a:t>
          </a:r>
        </a:p>
        <a:p>
          <a:pPr marL="0" lvl="0" indent="0" algn="ctr" defTabSz="889000">
            <a:lnSpc>
              <a:spcPct val="90000"/>
            </a:lnSpc>
            <a:spcBef>
              <a:spcPct val="0"/>
            </a:spcBef>
            <a:spcAft>
              <a:spcPct val="35000"/>
            </a:spcAft>
            <a:buNone/>
          </a:pPr>
          <a:r>
            <a:rPr lang="en-GB" sz="2000" kern="1200" dirty="0"/>
            <a:t>5</a:t>
          </a:r>
          <a:endParaRPr lang="en-NG" sz="2000" kern="1200" dirty="0"/>
        </a:p>
      </dsp:txBody>
      <dsp:txXfrm>
        <a:off x="5436356" y="330"/>
        <a:ext cx="2047130" cy="1228278"/>
      </dsp:txXfrm>
    </dsp:sp>
    <dsp:sp modelId="{BAAE8E36-F52D-43EE-8FBF-3C60FBBC8520}">
      <dsp:nvSpPr>
        <dsp:cNvPr id="0" name=""/>
        <dsp:cNvSpPr/>
      </dsp:nvSpPr>
      <dsp:spPr>
        <a:xfrm>
          <a:off x="7688200" y="330"/>
          <a:ext cx="2047130" cy="1228278"/>
        </a:xfrm>
        <a:prstGeom prst="rect">
          <a:avLst/>
        </a:prstGeom>
        <a:solidFill>
          <a:schemeClr val="accent6">
            <a:alpha val="90000"/>
            <a:hueOff val="0"/>
            <a:satOff val="0"/>
            <a:lumOff val="0"/>
            <a:alphaOff val="-10909"/>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Max rental rate</a:t>
          </a:r>
        </a:p>
        <a:p>
          <a:pPr marL="0" lvl="0" indent="0" algn="ctr" defTabSz="889000">
            <a:lnSpc>
              <a:spcPct val="90000"/>
            </a:lnSpc>
            <a:spcBef>
              <a:spcPct val="0"/>
            </a:spcBef>
            <a:spcAft>
              <a:spcPct val="35000"/>
            </a:spcAft>
            <a:buNone/>
          </a:pPr>
          <a:r>
            <a:rPr lang="en-GB" sz="2000" kern="1200" dirty="0"/>
            <a:t>0.99</a:t>
          </a:r>
          <a:endParaRPr lang="en-NG" sz="2000" kern="1200" dirty="0"/>
        </a:p>
      </dsp:txBody>
      <dsp:txXfrm>
        <a:off x="7688200" y="330"/>
        <a:ext cx="2047130" cy="1228278"/>
      </dsp:txXfrm>
    </dsp:sp>
    <dsp:sp modelId="{600477C8-149D-4E4D-950A-449DFA47C36A}">
      <dsp:nvSpPr>
        <dsp:cNvPr id="0" name=""/>
        <dsp:cNvSpPr/>
      </dsp:nvSpPr>
      <dsp:spPr>
        <a:xfrm>
          <a:off x="932668" y="1433321"/>
          <a:ext cx="2047130" cy="1228278"/>
        </a:xfrm>
        <a:prstGeom prst="rect">
          <a:avLst/>
        </a:prstGeom>
        <a:solidFill>
          <a:schemeClr val="accent6">
            <a:alpha val="90000"/>
            <a:hueOff val="0"/>
            <a:satOff val="0"/>
            <a:lumOff val="0"/>
            <a:alphaOff val="-14545"/>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Max rental rate</a:t>
          </a:r>
        </a:p>
        <a:p>
          <a:pPr marL="0" lvl="0" indent="0" algn="ctr" defTabSz="889000">
            <a:lnSpc>
              <a:spcPct val="90000"/>
            </a:lnSpc>
            <a:spcBef>
              <a:spcPct val="0"/>
            </a:spcBef>
            <a:spcAft>
              <a:spcPct val="35000"/>
            </a:spcAft>
            <a:buNone/>
          </a:pPr>
          <a:r>
            <a:rPr lang="en-GB" sz="2000" kern="1200" dirty="0"/>
            <a:t>4.99</a:t>
          </a:r>
          <a:endParaRPr lang="en-NG" sz="2000" kern="1200" dirty="0"/>
        </a:p>
      </dsp:txBody>
      <dsp:txXfrm>
        <a:off x="932668" y="1433321"/>
        <a:ext cx="2047130" cy="1228278"/>
      </dsp:txXfrm>
    </dsp:sp>
    <dsp:sp modelId="{5C0186D3-D95B-4CCB-8BE4-CA954B656BE1}">
      <dsp:nvSpPr>
        <dsp:cNvPr id="0" name=""/>
        <dsp:cNvSpPr/>
      </dsp:nvSpPr>
      <dsp:spPr>
        <a:xfrm>
          <a:off x="3184512" y="1433321"/>
          <a:ext cx="2047130" cy="1228278"/>
        </a:xfrm>
        <a:prstGeom prst="rect">
          <a:avLst/>
        </a:prstGeom>
        <a:solidFill>
          <a:schemeClr val="accent6">
            <a:alpha val="90000"/>
            <a:hueOff val="0"/>
            <a:satOff val="0"/>
            <a:lumOff val="0"/>
            <a:alphaOff val="-18182"/>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Average rental duration</a:t>
          </a:r>
        </a:p>
        <a:p>
          <a:pPr marL="0" lvl="0" indent="0" algn="ctr" defTabSz="889000">
            <a:lnSpc>
              <a:spcPct val="90000"/>
            </a:lnSpc>
            <a:spcBef>
              <a:spcPct val="0"/>
            </a:spcBef>
            <a:spcAft>
              <a:spcPct val="35000"/>
            </a:spcAft>
            <a:buNone/>
          </a:pPr>
          <a:r>
            <a:rPr lang="en-GB" sz="2000" kern="1200" dirty="0"/>
            <a:t>2.99</a:t>
          </a:r>
          <a:endParaRPr lang="en-NG" sz="2000" kern="1200" dirty="0"/>
        </a:p>
      </dsp:txBody>
      <dsp:txXfrm>
        <a:off x="3184512" y="1433321"/>
        <a:ext cx="2047130" cy="1228278"/>
      </dsp:txXfrm>
    </dsp:sp>
    <dsp:sp modelId="{EDE69534-DDB8-41C1-806A-A278F6A1EFA0}">
      <dsp:nvSpPr>
        <dsp:cNvPr id="0" name=""/>
        <dsp:cNvSpPr/>
      </dsp:nvSpPr>
      <dsp:spPr>
        <a:xfrm>
          <a:off x="5436356" y="1433321"/>
          <a:ext cx="2047130" cy="1228278"/>
        </a:xfrm>
        <a:prstGeom prst="rect">
          <a:avLst/>
        </a:prstGeom>
        <a:solidFill>
          <a:schemeClr val="accent6">
            <a:alpha val="90000"/>
            <a:hueOff val="0"/>
            <a:satOff val="0"/>
            <a:lumOff val="0"/>
            <a:alphaOff val="-21818"/>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Min film length</a:t>
          </a:r>
        </a:p>
        <a:p>
          <a:pPr marL="0" lvl="0" indent="0" algn="ctr" defTabSz="889000">
            <a:lnSpc>
              <a:spcPct val="90000"/>
            </a:lnSpc>
            <a:spcBef>
              <a:spcPct val="0"/>
            </a:spcBef>
            <a:spcAft>
              <a:spcPct val="35000"/>
            </a:spcAft>
            <a:buNone/>
          </a:pPr>
          <a:r>
            <a:rPr lang="en-GB" sz="2000" kern="1200" dirty="0"/>
            <a:t>46</a:t>
          </a:r>
          <a:endParaRPr lang="en-NG" sz="2000" kern="1200" dirty="0"/>
        </a:p>
      </dsp:txBody>
      <dsp:txXfrm>
        <a:off x="5436356" y="1433321"/>
        <a:ext cx="2047130" cy="1228278"/>
      </dsp:txXfrm>
    </dsp:sp>
    <dsp:sp modelId="{FDF83B14-F1F9-4632-8C2C-A9A32F51A4ED}">
      <dsp:nvSpPr>
        <dsp:cNvPr id="0" name=""/>
        <dsp:cNvSpPr/>
      </dsp:nvSpPr>
      <dsp:spPr>
        <a:xfrm>
          <a:off x="7688200" y="1433321"/>
          <a:ext cx="2047130" cy="1228278"/>
        </a:xfrm>
        <a:prstGeom prst="rect">
          <a:avLst/>
        </a:prstGeom>
        <a:solidFill>
          <a:schemeClr val="accent6">
            <a:alpha val="90000"/>
            <a:hueOff val="0"/>
            <a:satOff val="0"/>
            <a:lumOff val="0"/>
            <a:alphaOff val="-25455"/>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Max film length</a:t>
          </a:r>
        </a:p>
        <a:p>
          <a:pPr marL="0" lvl="0" indent="0" algn="ctr" defTabSz="889000">
            <a:lnSpc>
              <a:spcPct val="90000"/>
            </a:lnSpc>
            <a:spcBef>
              <a:spcPct val="0"/>
            </a:spcBef>
            <a:spcAft>
              <a:spcPct val="35000"/>
            </a:spcAft>
            <a:buNone/>
          </a:pPr>
          <a:r>
            <a:rPr lang="en-GB" sz="2000" kern="1200" dirty="0"/>
            <a:t>185</a:t>
          </a:r>
          <a:endParaRPr lang="en-NG" sz="2000" kern="1200" dirty="0"/>
        </a:p>
      </dsp:txBody>
      <dsp:txXfrm>
        <a:off x="7688200" y="1433321"/>
        <a:ext cx="2047130" cy="1228278"/>
      </dsp:txXfrm>
    </dsp:sp>
    <dsp:sp modelId="{1DAB2D8B-B919-496B-A23D-E0453FE72CD6}">
      <dsp:nvSpPr>
        <dsp:cNvPr id="0" name=""/>
        <dsp:cNvSpPr/>
      </dsp:nvSpPr>
      <dsp:spPr>
        <a:xfrm>
          <a:off x="932668" y="2866313"/>
          <a:ext cx="2047130" cy="1228278"/>
        </a:xfrm>
        <a:prstGeom prst="rect">
          <a:avLst/>
        </a:prstGeom>
        <a:solidFill>
          <a:schemeClr val="accent6">
            <a:alpha val="90000"/>
            <a:hueOff val="0"/>
            <a:satOff val="0"/>
            <a:lumOff val="0"/>
            <a:alphaOff val="-29091"/>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Average film length</a:t>
          </a:r>
        </a:p>
        <a:p>
          <a:pPr marL="0" lvl="0" indent="0" algn="ctr" defTabSz="889000">
            <a:lnSpc>
              <a:spcPct val="90000"/>
            </a:lnSpc>
            <a:spcBef>
              <a:spcPct val="0"/>
            </a:spcBef>
            <a:spcAft>
              <a:spcPct val="35000"/>
            </a:spcAft>
            <a:buNone/>
          </a:pPr>
          <a:r>
            <a:rPr lang="en-GB" sz="2000" kern="1200" dirty="0"/>
            <a:t>115</a:t>
          </a:r>
          <a:endParaRPr lang="en-NG" sz="2000" kern="1200" dirty="0"/>
        </a:p>
      </dsp:txBody>
      <dsp:txXfrm>
        <a:off x="932668" y="2866313"/>
        <a:ext cx="2047130" cy="1228278"/>
      </dsp:txXfrm>
    </dsp:sp>
    <dsp:sp modelId="{727A70F7-A1AE-4700-BDD7-742E47A673C5}">
      <dsp:nvSpPr>
        <dsp:cNvPr id="0" name=""/>
        <dsp:cNvSpPr/>
      </dsp:nvSpPr>
      <dsp:spPr>
        <a:xfrm>
          <a:off x="3184512" y="2866313"/>
          <a:ext cx="2047130" cy="1228278"/>
        </a:xfrm>
        <a:prstGeom prst="rect">
          <a:avLst/>
        </a:prstGeom>
        <a:solidFill>
          <a:schemeClr val="accent6">
            <a:alpha val="90000"/>
            <a:hueOff val="0"/>
            <a:satOff val="0"/>
            <a:lumOff val="0"/>
            <a:alphaOff val="-3272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Min replace-</a:t>
          </a:r>
        </a:p>
        <a:p>
          <a:pPr marL="0" lvl="0" indent="0" algn="ctr" defTabSz="889000">
            <a:lnSpc>
              <a:spcPct val="90000"/>
            </a:lnSpc>
            <a:spcBef>
              <a:spcPct val="0"/>
            </a:spcBef>
            <a:spcAft>
              <a:spcPct val="35000"/>
            </a:spcAft>
            <a:buNone/>
          </a:pPr>
          <a:r>
            <a:rPr lang="en-GB" sz="2000" kern="1200" dirty="0" err="1"/>
            <a:t>ment</a:t>
          </a:r>
          <a:r>
            <a:rPr lang="en-GB" sz="2000" kern="1200" dirty="0"/>
            <a:t> cost</a:t>
          </a:r>
        </a:p>
        <a:p>
          <a:pPr marL="0" lvl="0" indent="0" algn="ctr" defTabSz="889000">
            <a:lnSpc>
              <a:spcPct val="90000"/>
            </a:lnSpc>
            <a:spcBef>
              <a:spcPct val="0"/>
            </a:spcBef>
            <a:spcAft>
              <a:spcPct val="35000"/>
            </a:spcAft>
            <a:buNone/>
          </a:pPr>
          <a:r>
            <a:rPr lang="en-GB" sz="2000" kern="1200" dirty="0"/>
            <a:t>$9.99</a:t>
          </a:r>
          <a:endParaRPr lang="en-NG" sz="2000" kern="1200" dirty="0"/>
        </a:p>
      </dsp:txBody>
      <dsp:txXfrm>
        <a:off x="3184512" y="2866313"/>
        <a:ext cx="2047130" cy="1228278"/>
      </dsp:txXfrm>
    </dsp:sp>
    <dsp:sp modelId="{DE905FA2-8702-4A62-8CFB-4651A10101BE}">
      <dsp:nvSpPr>
        <dsp:cNvPr id="0" name=""/>
        <dsp:cNvSpPr/>
      </dsp:nvSpPr>
      <dsp:spPr>
        <a:xfrm>
          <a:off x="5436356" y="2866313"/>
          <a:ext cx="2047130" cy="1228278"/>
        </a:xfrm>
        <a:prstGeom prst="rect">
          <a:avLst/>
        </a:prstGeom>
        <a:solidFill>
          <a:schemeClr val="accent6">
            <a:alpha val="90000"/>
            <a:hueOff val="0"/>
            <a:satOff val="0"/>
            <a:lumOff val="0"/>
            <a:alphaOff val="-36364"/>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Max replace-</a:t>
          </a:r>
        </a:p>
        <a:p>
          <a:pPr marL="0" lvl="0" indent="0" algn="ctr" defTabSz="889000">
            <a:lnSpc>
              <a:spcPct val="90000"/>
            </a:lnSpc>
            <a:spcBef>
              <a:spcPct val="0"/>
            </a:spcBef>
            <a:spcAft>
              <a:spcPct val="35000"/>
            </a:spcAft>
            <a:buNone/>
          </a:pPr>
          <a:r>
            <a:rPr lang="en-GB" sz="2000" kern="1200" dirty="0" err="1"/>
            <a:t>ment</a:t>
          </a:r>
          <a:r>
            <a:rPr lang="en-GB" sz="2000" kern="1200" dirty="0"/>
            <a:t> cost</a:t>
          </a:r>
        </a:p>
        <a:p>
          <a:pPr marL="0" lvl="0" indent="0" algn="ctr" defTabSz="889000">
            <a:lnSpc>
              <a:spcPct val="90000"/>
            </a:lnSpc>
            <a:spcBef>
              <a:spcPct val="0"/>
            </a:spcBef>
            <a:spcAft>
              <a:spcPct val="35000"/>
            </a:spcAft>
            <a:buNone/>
          </a:pPr>
          <a:r>
            <a:rPr lang="en-GB" sz="2000" kern="1200" dirty="0"/>
            <a:t>$29.99</a:t>
          </a:r>
          <a:endParaRPr lang="en-NG" sz="2000" kern="1200" dirty="0"/>
        </a:p>
      </dsp:txBody>
      <dsp:txXfrm>
        <a:off x="5436356" y="2866313"/>
        <a:ext cx="2047130" cy="1228278"/>
      </dsp:txXfrm>
    </dsp:sp>
    <dsp:sp modelId="{FFB3A197-CF06-4A12-97BB-4243C6CEF535}">
      <dsp:nvSpPr>
        <dsp:cNvPr id="0" name=""/>
        <dsp:cNvSpPr/>
      </dsp:nvSpPr>
      <dsp:spPr>
        <a:xfrm>
          <a:off x="7688200" y="2866313"/>
          <a:ext cx="2047130" cy="1228278"/>
        </a:xfrm>
        <a:prstGeom prst="rect">
          <a:avLst/>
        </a:prstGeom>
        <a:solidFill>
          <a:schemeClr val="accent6">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err="1"/>
            <a:t>Avg</a:t>
          </a:r>
          <a:r>
            <a:rPr lang="en-GB" sz="2000" kern="1200" dirty="0"/>
            <a:t> replace-</a:t>
          </a:r>
        </a:p>
        <a:p>
          <a:pPr marL="0" lvl="0" indent="0" algn="ctr" defTabSz="889000">
            <a:lnSpc>
              <a:spcPct val="90000"/>
            </a:lnSpc>
            <a:spcBef>
              <a:spcPct val="0"/>
            </a:spcBef>
            <a:spcAft>
              <a:spcPct val="35000"/>
            </a:spcAft>
            <a:buNone/>
          </a:pPr>
          <a:r>
            <a:rPr lang="en-GB" sz="2000" kern="1200" dirty="0" err="1"/>
            <a:t>ment</a:t>
          </a:r>
          <a:r>
            <a:rPr lang="en-GB" sz="2000" kern="1200" dirty="0"/>
            <a:t> cost</a:t>
          </a:r>
        </a:p>
        <a:p>
          <a:pPr marL="0" lvl="0" indent="0" algn="ctr" defTabSz="889000">
            <a:lnSpc>
              <a:spcPct val="90000"/>
            </a:lnSpc>
            <a:spcBef>
              <a:spcPct val="0"/>
            </a:spcBef>
            <a:spcAft>
              <a:spcPct val="35000"/>
            </a:spcAft>
            <a:buNone/>
          </a:pPr>
          <a:r>
            <a:rPr lang="en-GB" sz="2000" kern="1200" dirty="0"/>
            <a:t>$19.98</a:t>
          </a:r>
          <a:endParaRPr lang="en-NG" sz="2000" kern="1200" dirty="0"/>
        </a:p>
      </dsp:txBody>
      <dsp:txXfrm>
        <a:off x="7688200" y="2866313"/>
        <a:ext cx="2047130" cy="12282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5/30/2022</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761585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5/30/2022</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221227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5/30/2022</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998035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5/30/2022</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97716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5/30/2022</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271598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5/30/2022</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958992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5/30/2022</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24974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5/30/2022</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511916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5/30/2022</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370808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5/30/2022</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153178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5/30/2022</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50248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900">
                <a:solidFill>
                  <a:schemeClr val="tx1"/>
                </a:solidFill>
              </a:defRPr>
            </a:lvl1pPr>
          </a:lstStyle>
          <a:p>
            <a:fld id="{F4D57BDD-E64A-4D27-8978-82FFCA18A12C}" type="datetimeFigureOut">
              <a:rPr lang="en-US" smtClean="0"/>
              <a:pPr/>
              <a:t>5/30/2022</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8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36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1260947898"/>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33" r:id="rId6"/>
    <p:sldLayoutId id="2147483728" r:id="rId7"/>
    <p:sldLayoutId id="2147483729" r:id="rId8"/>
    <p:sldLayoutId id="2147483730" r:id="rId9"/>
    <p:sldLayoutId id="2147483732"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image" Target="../media/image2.jpeg"/><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19" Type="http://schemas.openxmlformats.org/officeDocument/2006/relationships/image" Target="../media/image23.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 screenshot of a computer&#10;&#10;Description automatically generated with low confidence">
            <a:extLst>
              <a:ext uri="{FF2B5EF4-FFF2-40B4-BE49-F238E27FC236}">
                <a16:creationId xmlns:a16="http://schemas.microsoft.com/office/drawing/2014/main" id="{74157A71-567D-2561-6563-1175C966F01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6484170" y="782595"/>
            <a:ext cx="4862460" cy="2727366"/>
          </a:xfrm>
          <a:prstGeom prst="rect">
            <a:avLst/>
          </a:prstGeom>
        </p:spPr>
      </p:pic>
      <p:grpSp>
        <p:nvGrpSpPr>
          <p:cNvPr id="29" name="Group 23">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25" name="Freeform: Shape 24">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5">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5">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17F4579-DB67-4575-8584-F3207C258791}"/>
              </a:ext>
            </a:extLst>
          </p:cNvPr>
          <p:cNvSpPr>
            <a:spLocks noGrp="1"/>
          </p:cNvSpPr>
          <p:nvPr>
            <p:ph type="ctrTitle"/>
          </p:nvPr>
        </p:nvSpPr>
        <p:spPr>
          <a:xfrm>
            <a:off x="762000" y="782595"/>
            <a:ext cx="5334000" cy="2727367"/>
          </a:xfrm>
        </p:spPr>
        <p:txBody>
          <a:bodyPr>
            <a:normAutofit/>
          </a:bodyPr>
          <a:lstStyle/>
          <a:p>
            <a:pPr algn="l"/>
            <a:r>
              <a:rPr lang="en-GB" sz="5600" b="1" i="0" u="none" strike="noStrike" baseline="0">
                <a:latin typeface="+mn-lt"/>
              </a:rPr>
              <a:t>Rockbuster</a:t>
            </a:r>
            <a:r>
              <a:rPr lang="en-GB" sz="5600" b="1">
                <a:latin typeface="+mn-lt"/>
              </a:rPr>
              <a:t> </a:t>
            </a:r>
            <a:r>
              <a:rPr lang="en-GB" sz="5600" b="1" i="0" u="none" strike="noStrike" baseline="0">
                <a:latin typeface="+mn-lt"/>
              </a:rPr>
              <a:t>Stealth Data Analysis</a:t>
            </a:r>
            <a:endParaRPr lang="en-NG" sz="5600"/>
          </a:p>
        </p:txBody>
      </p:sp>
      <p:sp>
        <p:nvSpPr>
          <p:cNvPr id="3" name="Subtitle 2">
            <a:extLst>
              <a:ext uri="{FF2B5EF4-FFF2-40B4-BE49-F238E27FC236}">
                <a16:creationId xmlns:a16="http://schemas.microsoft.com/office/drawing/2014/main" id="{348A9CCF-B525-4088-8073-65312D85E6D5}"/>
              </a:ext>
            </a:extLst>
          </p:cNvPr>
          <p:cNvSpPr>
            <a:spLocks noGrp="1"/>
          </p:cNvSpPr>
          <p:nvPr>
            <p:ph type="subTitle" idx="1"/>
          </p:nvPr>
        </p:nvSpPr>
        <p:spPr>
          <a:xfrm>
            <a:off x="762000" y="3809999"/>
            <a:ext cx="8382000" cy="1223961"/>
          </a:xfrm>
        </p:spPr>
        <p:txBody>
          <a:bodyPr>
            <a:normAutofit/>
          </a:bodyPr>
          <a:lstStyle/>
          <a:p>
            <a:pPr algn="l"/>
            <a:r>
              <a:rPr lang="en-GB" dirty="0"/>
              <a:t>Presented by: Mercy Tsekiri</a:t>
            </a:r>
          </a:p>
          <a:p>
            <a:pPr algn="l"/>
            <a:r>
              <a:rPr lang="en-GB" dirty="0"/>
              <a:t>Date:31</a:t>
            </a:r>
            <a:r>
              <a:rPr lang="en-GB" baseline="30000" dirty="0"/>
              <a:t>th</a:t>
            </a:r>
            <a:r>
              <a:rPr lang="en-GB" dirty="0"/>
              <a:t> May, 2022</a:t>
            </a:r>
            <a:endParaRPr lang="en-NG" dirty="0"/>
          </a:p>
        </p:txBody>
      </p:sp>
    </p:spTree>
    <p:extLst>
      <p:ext uri="{BB962C8B-B14F-4D97-AF65-F5344CB8AC3E}">
        <p14:creationId xmlns:p14="http://schemas.microsoft.com/office/powerpoint/2010/main" val="42296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1CF44-12E8-4455-B27B-4591969B51F0}"/>
              </a:ext>
            </a:extLst>
          </p:cNvPr>
          <p:cNvSpPr>
            <a:spLocks noGrp="1"/>
          </p:cNvSpPr>
          <p:nvPr>
            <p:ph type="title"/>
          </p:nvPr>
        </p:nvSpPr>
        <p:spPr>
          <a:xfrm>
            <a:off x="298174" y="371062"/>
            <a:ext cx="3697051" cy="585542"/>
          </a:xfrm>
        </p:spPr>
        <p:txBody>
          <a:bodyPr>
            <a:normAutofit/>
          </a:bodyPr>
          <a:lstStyle/>
          <a:p>
            <a:r>
              <a:rPr lang="en-GB" sz="3200" dirty="0"/>
              <a:t>Revenue by region</a:t>
            </a:r>
            <a:endParaRPr lang="en-NG" sz="3200" dirty="0"/>
          </a:p>
        </p:txBody>
      </p:sp>
      <p:pic>
        <p:nvPicPr>
          <p:cNvPr id="5" name="Content Placeholder 4" descr="Graphical user interface, map&#10;&#10;Description automatically generated">
            <a:extLst>
              <a:ext uri="{FF2B5EF4-FFF2-40B4-BE49-F238E27FC236}">
                <a16:creationId xmlns:a16="http://schemas.microsoft.com/office/drawing/2014/main" id="{A4043016-1A39-4647-B893-33BB6E3B893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610" t="25664" r="14679" b="12987"/>
          <a:stretch/>
        </p:blipFill>
        <p:spPr>
          <a:xfrm>
            <a:off x="298175" y="1213338"/>
            <a:ext cx="7847020" cy="5074920"/>
          </a:xfrm>
        </p:spPr>
      </p:pic>
      <p:pic>
        <p:nvPicPr>
          <p:cNvPr id="11" name="Picture 10" descr="Graphical user interface, chart, application&#10;&#10;Description automatically generated">
            <a:extLst>
              <a:ext uri="{FF2B5EF4-FFF2-40B4-BE49-F238E27FC236}">
                <a16:creationId xmlns:a16="http://schemas.microsoft.com/office/drawing/2014/main" id="{7BE7408A-1678-4FBD-ACDC-652489CE9732}"/>
              </a:ext>
            </a:extLst>
          </p:cNvPr>
          <p:cNvPicPr>
            <a:picLocks noChangeAspect="1"/>
          </p:cNvPicPr>
          <p:nvPr/>
        </p:nvPicPr>
        <p:blipFill rotWithShape="1">
          <a:blip r:embed="rId3">
            <a:extLst>
              <a:ext uri="{28A0092B-C50C-407E-A947-70E740481C1C}">
                <a14:useLocalDpi xmlns:a14="http://schemas.microsoft.com/office/drawing/2010/main" val="0"/>
              </a:ext>
            </a:extLst>
          </a:blip>
          <a:srcRect l="30001" t="35274" r="43692" b="27168"/>
          <a:stretch/>
        </p:blipFill>
        <p:spPr>
          <a:xfrm>
            <a:off x="8496886" y="1213338"/>
            <a:ext cx="3291840" cy="2574389"/>
          </a:xfrm>
          <a:prstGeom prst="rect">
            <a:avLst/>
          </a:prstGeom>
        </p:spPr>
      </p:pic>
      <p:sp>
        <p:nvSpPr>
          <p:cNvPr id="12" name="TextBox 11">
            <a:extLst>
              <a:ext uri="{FF2B5EF4-FFF2-40B4-BE49-F238E27FC236}">
                <a16:creationId xmlns:a16="http://schemas.microsoft.com/office/drawing/2014/main" id="{C4603C49-3B02-4610-8B9A-33128020B31E}"/>
              </a:ext>
            </a:extLst>
          </p:cNvPr>
          <p:cNvSpPr txBox="1"/>
          <p:nvPr/>
        </p:nvSpPr>
        <p:spPr>
          <a:xfrm>
            <a:off x="8693834" y="4346917"/>
            <a:ext cx="2827606" cy="1200329"/>
          </a:xfrm>
          <a:prstGeom prst="rect">
            <a:avLst/>
          </a:prstGeom>
          <a:noFill/>
        </p:spPr>
        <p:txBody>
          <a:bodyPr wrap="square" rtlCol="0">
            <a:spAutoFit/>
          </a:bodyPr>
          <a:lstStyle/>
          <a:p>
            <a:r>
              <a:rPr lang="en-GB" dirty="0"/>
              <a:t>Asia has the most sales which accounts for 45% of the total revenue.</a:t>
            </a:r>
            <a:endParaRPr lang="en-NG" dirty="0"/>
          </a:p>
        </p:txBody>
      </p:sp>
    </p:spTree>
    <p:extLst>
      <p:ext uri="{BB962C8B-B14F-4D97-AF65-F5344CB8AC3E}">
        <p14:creationId xmlns:p14="http://schemas.microsoft.com/office/powerpoint/2010/main" val="1792029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785B-E043-4656-B8E5-FE553B44FC77}"/>
              </a:ext>
            </a:extLst>
          </p:cNvPr>
          <p:cNvSpPr>
            <a:spLocks noGrp="1"/>
          </p:cNvSpPr>
          <p:nvPr>
            <p:ph type="title"/>
          </p:nvPr>
        </p:nvSpPr>
        <p:spPr>
          <a:xfrm>
            <a:off x="297766" y="130176"/>
            <a:ext cx="5343378" cy="727954"/>
          </a:xfrm>
        </p:spPr>
        <p:txBody>
          <a:bodyPr/>
          <a:lstStyle/>
          <a:p>
            <a:r>
              <a:rPr lang="en-GB" dirty="0"/>
              <a:t>Revenue by rating</a:t>
            </a:r>
            <a:endParaRPr lang="en-NG" dirty="0"/>
          </a:p>
        </p:txBody>
      </p:sp>
      <p:pic>
        <p:nvPicPr>
          <p:cNvPr id="5" name="Content Placeholder 4" descr="Chart, treemap chart&#10;&#10;Description automatically generated">
            <a:extLst>
              <a:ext uri="{FF2B5EF4-FFF2-40B4-BE49-F238E27FC236}">
                <a16:creationId xmlns:a16="http://schemas.microsoft.com/office/drawing/2014/main" id="{75E3019D-0E02-4F00-8348-99614F962B9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958" t="21163" r="15495" b="14278"/>
          <a:stretch/>
        </p:blipFill>
        <p:spPr>
          <a:xfrm>
            <a:off x="297765" y="1069142"/>
            <a:ext cx="8183625" cy="5199135"/>
          </a:xfrm>
        </p:spPr>
      </p:pic>
      <p:sp>
        <p:nvSpPr>
          <p:cNvPr id="7" name="TextBox 6">
            <a:extLst>
              <a:ext uri="{FF2B5EF4-FFF2-40B4-BE49-F238E27FC236}">
                <a16:creationId xmlns:a16="http://schemas.microsoft.com/office/drawing/2014/main" id="{CE32993D-4896-475A-8B4C-6BBC0524E0D1}"/>
              </a:ext>
            </a:extLst>
          </p:cNvPr>
          <p:cNvSpPr txBox="1"/>
          <p:nvPr/>
        </p:nvSpPr>
        <p:spPr>
          <a:xfrm>
            <a:off x="8837772" y="1069142"/>
            <a:ext cx="2841674" cy="1477328"/>
          </a:xfrm>
          <a:prstGeom prst="rect">
            <a:avLst/>
          </a:prstGeom>
          <a:noFill/>
        </p:spPr>
        <p:txBody>
          <a:bodyPr wrap="square" rtlCol="0">
            <a:spAutoFit/>
          </a:bodyPr>
          <a:lstStyle/>
          <a:p>
            <a:r>
              <a:rPr lang="en-GB" dirty="0"/>
              <a:t>Though PG-13 generated the most revenue, there isn’t much variability among the ratings.</a:t>
            </a:r>
            <a:endParaRPr lang="en-NG" dirty="0"/>
          </a:p>
        </p:txBody>
      </p:sp>
    </p:spTree>
    <p:extLst>
      <p:ext uri="{BB962C8B-B14F-4D97-AF65-F5344CB8AC3E}">
        <p14:creationId xmlns:p14="http://schemas.microsoft.com/office/powerpoint/2010/main" val="877833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59186-CB47-47D6-BDDE-B1966E35CE2F}"/>
              </a:ext>
            </a:extLst>
          </p:cNvPr>
          <p:cNvSpPr>
            <a:spLocks noGrp="1"/>
          </p:cNvSpPr>
          <p:nvPr>
            <p:ph type="title"/>
          </p:nvPr>
        </p:nvSpPr>
        <p:spPr>
          <a:xfrm>
            <a:off x="364435" y="265044"/>
            <a:ext cx="9144000" cy="689114"/>
          </a:xfrm>
        </p:spPr>
        <p:txBody>
          <a:bodyPr>
            <a:normAutofit fontScale="90000"/>
          </a:bodyPr>
          <a:lstStyle/>
          <a:p>
            <a:r>
              <a:rPr lang="en-GB" dirty="0"/>
              <a:t>Revenue by Genre</a:t>
            </a:r>
            <a:endParaRPr lang="en-NG" dirty="0"/>
          </a:p>
        </p:txBody>
      </p:sp>
      <p:pic>
        <p:nvPicPr>
          <p:cNvPr id="5" name="Content Placeholder 4" descr="Graphical user interface&#10;&#10;Description automatically generated">
            <a:extLst>
              <a:ext uri="{FF2B5EF4-FFF2-40B4-BE49-F238E27FC236}">
                <a16:creationId xmlns:a16="http://schemas.microsoft.com/office/drawing/2014/main" id="{CCDA5EDB-3851-4E6C-BC56-146A3C24B49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652" t="20000" r="3324" b="19077"/>
          <a:stretch/>
        </p:blipFill>
        <p:spPr>
          <a:xfrm>
            <a:off x="251792" y="1097280"/>
            <a:ext cx="8737464" cy="4839286"/>
          </a:xfrm>
        </p:spPr>
      </p:pic>
      <p:sp>
        <p:nvSpPr>
          <p:cNvPr id="6" name="TextBox 5">
            <a:extLst>
              <a:ext uri="{FF2B5EF4-FFF2-40B4-BE49-F238E27FC236}">
                <a16:creationId xmlns:a16="http://schemas.microsoft.com/office/drawing/2014/main" id="{CED997B2-8022-4A5B-A370-B4401D279E12}"/>
              </a:ext>
            </a:extLst>
          </p:cNvPr>
          <p:cNvSpPr txBox="1"/>
          <p:nvPr/>
        </p:nvSpPr>
        <p:spPr>
          <a:xfrm>
            <a:off x="9242474" y="1097280"/>
            <a:ext cx="2330548" cy="2862322"/>
          </a:xfrm>
          <a:prstGeom prst="rect">
            <a:avLst/>
          </a:prstGeom>
          <a:noFill/>
        </p:spPr>
        <p:txBody>
          <a:bodyPr wrap="square" rtlCol="0">
            <a:spAutoFit/>
          </a:bodyPr>
          <a:lstStyle/>
          <a:p>
            <a:r>
              <a:rPr lang="en-GB" dirty="0"/>
              <a:t>Sports generated the most revenue and surprisingly Thriller generated the least revenue. This could be as a result of the number of available movies in each genre. </a:t>
            </a:r>
            <a:endParaRPr lang="en-NG" dirty="0"/>
          </a:p>
        </p:txBody>
      </p:sp>
    </p:spTree>
    <p:extLst>
      <p:ext uri="{BB962C8B-B14F-4D97-AF65-F5344CB8AC3E}">
        <p14:creationId xmlns:p14="http://schemas.microsoft.com/office/powerpoint/2010/main" val="2363619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ED180-B079-4D0E-8399-46F4248F88DE}"/>
              </a:ext>
            </a:extLst>
          </p:cNvPr>
          <p:cNvSpPr>
            <a:spLocks noGrp="1"/>
          </p:cNvSpPr>
          <p:nvPr>
            <p:ph type="title"/>
          </p:nvPr>
        </p:nvSpPr>
        <p:spPr>
          <a:xfrm>
            <a:off x="576469" y="490331"/>
            <a:ext cx="9144000" cy="583095"/>
          </a:xfrm>
        </p:spPr>
        <p:txBody>
          <a:bodyPr>
            <a:normAutofit fontScale="90000"/>
          </a:bodyPr>
          <a:lstStyle/>
          <a:p>
            <a:r>
              <a:rPr lang="en-GB" dirty="0"/>
              <a:t>Number of Movies per Genre</a:t>
            </a:r>
            <a:endParaRPr lang="en-NG" dirty="0"/>
          </a:p>
        </p:txBody>
      </p:sp>
      <p:pic>
        <p:nvPicPr>
          <p:cNvPr id="5" name="Content Placeholder 4" descr="Graphical user interface, application&#10;&#10;Description automatically generated">
            <a:extLst>
              <a:ext uri="{FF2B5EF4-FFF2-40B4-BE49-F238E27FC236}">
                <a16:creationId xmlns:a16="http://schemas.microsoft.com/office/drawing/2014/main" id="{D507D75E-C89E-4CED-A1B1-AF0DAA6AD77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215" t="20401" r="2694" b="19825"/>
          <a:stretch/>
        </p:blipFill>
        <p:spPr>
          <a:xfrm>
            <a:off x="291549" y="1350498"/>
            <a:ext cx="7977808" cy="4785259"/>
          </a:xfrm>
        </p:spPr>
      </p:pic>
      <p:sp>
        <p:nvSpPr>
          <p:cNvPr id="6" name="TextBox 5">
            <a:extLst>
              <a:ext uri="{FF2B5EF4-FFF2-40B4-BE49-F238E27FC236}">
                <a16:creationId xmlns:a16="http://schemas.microsoft.com/office/drawing/2014/main" id="{E31F21FA-3959-4DC9-803B-604B126EADEA}"/>
              </a:ext>
            </a:extLst>
          </p:cNvPr>
          <p:cNvSpPr txBox="1"/>
          <p:nvPr/>
        </p:nvSpPr>
        <p:spPr>
          <a:xfrm>
            <a:off x="8721969" y="1350498"/>
            <a:ext cx="2250831" cy="5355312"/>
          </a:xfrm>
          <a:prstGeom prst="rect">
            <a:avLst/>
          </a:prstGeom>
          <a:noFill/>
        </p:spPr>
        <p:txBody>
          <a:bodyPr wrap="square" rtlCol="0">
            <a:spAutoFit/>
          </a:bodyPr>
          <a:lstStyle/>
          <a:p>
            <a:r>
              <a:rPr lang="en-GB" dirty="0"/>
              <a:t>Sports has the most movies while Thriller has the least movies. </a:t>
            </a:r>
          </a:p>
          <a:p>
            <a:endParaRPr lang="en-GB" dirty="0"/>
          </a:p>
          <a:p>
            <a:r>
              <a:rPr lang="en-GB" dirty="0"/>
              <a:t>Like earlier mentioned, number of movies could be linked to revenue generated per genre. Further analysis was done to ascertain if there exist a positive relationship between both variables.</a:t>
            </a:r>
            <a:endParaRPr lang="en-NG" dirty="0"/>
          </a:p>
        </p:txBody>
      </p:sp>
    </p:spTree>
    <p:extLst>
      <p:ext uri="{BB962C8B-B14F-4D97-AF65-F5344CB8AC3E}">
        <p14:creationId xmlns:p14="http://schemas.microsoft.com/office/powerpoint/2010/main" val="3340626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973DC-7C2F-44B8-87C6-C13A3350BEEB}"/>
              </a:ext>
            </a:extLst>
          </p:cNvPr>
          <p:cNvSpPr>
            <a:spLocks noGrp="1"/>
          </p:cNvSpPr>
          <p:nvPr>
            <p:ph type="title"/>
          </p:nvPr>
        </p:nvSpPr>
        <p:spPr>
          <a:xfrm>
            <a:off x="393895" y="281355"/>
            <a:ext cx="9301089" cy="998806"/>
          </a:xfrm>
        </p:spPr>
        <p:txBody>
          <a:bodyPr/>
          <a:lstStyle/>
          <a:p>
            <a:r>
              <a:rPr lang="en-GB" dirty="0"/>
              <a:t>Results from statistical analysis</a:t>
            </a:r>
            <a:endParaRPr lang="en-NG" dirty="0"/>
          </a:p>
        </p:txBody>
      </p:sp>
      <p:pic>
        <p:nvPicPr>
          <p:cNvPr id="5" name="Picture 4" descr="Chart&#10;&#10;Description automatically generated">
            <a:extLst>
              <a:ext uri="{FF2B5EF4-FFF2-40B4-BE49-F238E27FC236}">
                <a16:creationId xmlns:a16="http://schemas.microsoft.com/office/drawing/2014/main" id="{4B07D66D-898A-4A64-80F3-05B8882BD8F0}"/>
              </a:ext>
            </a:extLst>
          </p:cNvPr>
          <p:cNvPicPr>
            <a:picLocks noChangeAspect="1"/>
          </p:cNvPicPr>
          <p:nvPr/>
        </p:nvPicPr>
        <p:blipFill rotWithShape="1">
          <a:blip r:embed="rId2">
            <a:extLst>
              <a:ext uri="{28A0092B-C50C-407E-A947-70E740481C1C}">
                <a14:useLocalDpi xmlns:a14="http://schemas.microsoft.com/office/drawing/2010/main" val="0"/>
              </a:ext>
            </a:extLst>
          </a:blip>
          <a:srcRect l="27578" t="20626" r="14269" b="13906"/>
          <a:stretch/>
        </p:blipFill>
        <p:spPr>
          <a:xfrm>
            <a:off x="629528" y="1185203"/>
            <a:ext cx="7571937" cy="5215597"/>
          </a:xfrm>
          <a:prstGeom prst="rect">
            <a:avLst/>
          </a:prstGeom>
        </p:spPr>
      </p:pic>
      <p:pic>
        <p:nvPicPr>
          <p:cNvPr id="6" name="Content Placeholder 3" descr="Chart&#10;&#10;Description automatically generated">
            <a:extLst>
              <a:ext uri="{FF2B5EF4-FFF2-40B4-BE49-F238E27FC236}">
                <a16:creationId xmlns:a16="http://schemas.microsoft.com/office/drawing/2014/main" id="{9E8328E6-93A5-41D5-929E-46866F5812E4}"/>
              </a:ext>
            </a:extLst>
          </p:cNvPr>
          <p:cNvPicPr>
            <a:picLocks noChangeAspect="1"/>
          </p:cNvPicPr>
          <p:nvPr/>
        </p:nvPicPr>
        <p:blipFill rotWithShape="1">
          <a:blip r:embed="rId2">
            <a:extLst>
              <a:ext uri="{28A0092B-C50C-407E-A947-70E740481C1C}">
                <a14:useLocalDpi xmlns:a14="http://schemas.microsoft.com/office/drawing/2010/main" val="0"/>
              </a:ext>
            </a:extLst>
          </a:blip>
          <a:srcRect l="85907" t="20147" r="3598" b="31450"/>
          <a:stretch/>
        </p:blipFill>
        <p:spPr>
          <a:xfrm>
            <a:off x="6716737" y="1280161"/>
            <a:ext cx="1366911" cy="3048001"/>
          </a:xfrm>
          <a:prstGeom prst="rect">
            <a:avLst/>
          </a:prstGeom>
        </p:spPr>
      </p:pic>
      <p:sp>
        <p:nvSpPr>
          <p:cNvPr id="7" name="TextBox 6">
            <a:extLst>
              <a:ext uri="{FF2B5EF4-FFF2-40B4-BE49-F238E27FC236}">
                <a16:creationId xmlns:a16="http://schemas.microsoft.com/office/drawing/2014/main" id="{D3D934E2-7874-4FAD-9AD8-6F76F06603DD}"/>
              </a:ext>
            </a:extLst>
          </p:cNvPr>
          <p:cNvSpPr txBox="1"/>
          <p:nvPr/>
        </p:nvSpPr>
        <p:spPr>
          <a:xfrm>
            <a:off x="8971722" y="1404730"/>
            <a:ext cx="2146852" cy="5078313"/>
          </a:xfrm>
          <a:prstGeom prst="rect">
            <a:avLst/>
          </a:prstGeom>
          <a:noFill/>
        </p:spPr>
        <p:txBody>
          <a:bodyPr wrap="square" rtlCol="0">
            <a:spAutoFit/>
          </a:bodyPr>
          <a:lstStyle/>
          <a:p>
            <a:r>
              <a:rPr lang="en-GB" dirty="0"/>
              <a:t>Further analysis, reveals that there’s a strong positive relationship between number of movies available per genre and revenue generated per genre. Also, the relationship is statistically significant at 95% confidence level. </a:t>
            </a:r>
            <a:endParaRPr lang="en-NG" dirty="0"/>
          </a:p>
          <a:p>
            <a:endParaRPr lang="en-NG" dirty="0"/>
          </a:p>
        </p:txBody>
      </p:sp>
    </p:spTree>
    <p:extLst>
      <p:ext uri="{BB962C8B-B14F-4D97-AF65-F5344CB8AC3E}">
        <p14:creationId xmlns:p14="http://schemas.microsoft.com/office/powerpoint/2010/main" val="3500259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D6ED7-92B6-4299-ADFA-BB24B23607A6}"/>
              </a:ext>
            </a:extLst>
          </p:cNvPr>
          <p:cNvSpPr>
            <a:spLocks noGrp="1"/>
          </p:cNvSpPr>
          <p:nvPr>
            <p:ph type="title"/>
          </p:nvPr>
        </p:nvSpPr>
        <p:spPr>
          <a:xfrm>
            <a:off x="494714" y="468924"/>
            <a:ext cx="9144000" cy="656492"/>
          </a:xfrm>
        </p:spPr>
        <p:txBody>
          <a:bodyPr>
            <a:normAutofit fontScale="90000"/>
          </a:bodyPr>
          <a:lstStyle/>
          <a:p>
            <a:r>
              <a:rPr lang="en-GB" dirty="0"/>
              <a:t>Recommendation</a:t>
            </a:r>
            <a:endParaRPr lang="en-NG" dirty="0"/>
          </a:p>
        </p:txBody>
      </p:sp>
      <p:sp>
        <p:nvSpPr>
          <p:cNvPr id="6" name="Content Placeholder 5">
            <a:extLst>
              <a:ext uri="{FF2B5EF4-FFF2-40B4-BE49-F238E27FC236}">
                <a16:creationId xmlns:a16="http://schemas.microsoft.com/office/drawing/2014/main" id="{B77F2B2E-D66E-4090-BA94-D937857CA348}"/>
              </a:ext>
            </a:extLst>
          </p:cNvPr>
          <p:cNvSpPr>
            <a:spLocks noGrp="1"/>
          </p:cNvSpPr>
          <p:nvPr>
            <p:ph idx="1"/>
          </p:nvPr>
        </p:nvSpPr>
        <p:spPr>
          <a:xfrm>
            <a:off x="661182" y="1434905"/>
            <a:ext cx="10768818" cy="4661095"/>
          </a:xfrm>
        </p:spPr>
        <p:txBody>
          <a:bodyPr>
            <a:normAutofit fontScale="92500"/>
          </a:bodyPr>
          <a:lstStyle/>
          <a:p>
            <a:pPr marL="0" indent="0" algn="just">
              <a:buNone/>
            </a:pPr>
            <a:r>
              <a:rPr lang="en-GB" dirty="0"/>
              <a:t>With respect to the online video rental service, here are my recommendations;</a:t>
            </a:r>
          </a:p>
          <a:p>
            <a:pPr algn="just"/>
            <a:r>
              <a:rPr lang="en-GB" dirty="0"/>
              <a:t>Ad campaigns should be targeted at top continents, countries and cities.</a:t>
            </a:r>
          </a:p>
          <a:p>
            <a:pPr marL="0" indent="0" algn="just">
              <a:buNone/>
            </a:pPr>
            <a:endParaRPr lang="en-GB" dirty="0"/>
          </a:p>
          <a:p>
            <a:pPr algn="just"/>
            <a:r>
              <a:rPr lang="en-GB" dirty="0"/>
              <a:t>Analysis has shown that increase in number of available movies leads to an increase in revenue. Hence, more movies should be made available in the different genres. Data should be collected to know what kind of movies customers like.</a:t>
            </a:r>
          </a:p>
          <a:p>
            <a:pPr marL="0" indent="0" algn="just">
              <a:buNone/>
            </a:pPr>
            <a:endParaRPr lang="en-GB" dirty="0"/>
          </a:p>
          <a:p>
            <a:pPr algn="just"/>
            <a:r>
              <a:rPr lang="en-GB" dirty="0"/>
              <a:t>Top movies should be prioritized to increase revenue.</a:t>
            </a:r>
          </a:p>
          <a:p>
            <a:pPr algn="just"/>
            <a:endParaRPr lang="en-NG" dirty="0"/>
          </a:p>
        </p:txBody>
      </p:sp>
    </p:spTree>
    <p:extLst>
      <p:ext uri="{BB962C8B-B14F-4D97-AF65-F5344CB8AC3E}">
        <p14:creationId xmlns:p14="http://schemas.microsoft.com/office/powerpoint/2010/main" val="1608644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4A01C-F9A2-4DC2-9AF2-7DBA87B6D4DA}"/>
              </a:ext>
            </a:extLst>
          </p:cNvPr>
          <p:cNvSpPr>
            <a:spLocks noGrp="1"/>
          </p:cNvSpPr>
          <p:nvPr>
            <p:ph type="title"/>
          </p:nvPr>
        </p:nvSpPr>
        <p:spPr>
          <a:xfrm>
            <a:off x="508781" y="286044"/>
            <a:ext cx="9144000" cy="839371"/>
          </a:xfrm>
        </p:spPr>
        <p:txBody>
          <a:bodyPr/>
          <a:lstStyle/>
          <a:p>
            <a:r>
              <a:rPr lang="en-GB" dirty="0"/>
              <a:t>Recommendation Cont’d</a:t>
            </a:r>
            <a:endParaRPr lang="en-NG" dirty="0"/>
          </a:p>
        </p:txBody>
      </p:sp>
      <p:sp>
        <p:nvSpPr>
          <p:cNvPr id="3" name="Content Placeholder 2">
            <a:extLst>
              <a:ext uri="{FF2B5EF4-FFF2-40B4-BE49-F238E27FC236}">
                <a16:creationId xmlns:a16="http://schemas.microsoft.com/office/drawing/2014/main" id="{B688C28C-D822-4FDC-A82C-6500594C174E}"/>
              </a:ext>
            </a:extLst>
          </p:cNvPr>
          <p:cNvSpPr>
            <a:spLocks noGrp="1"/>
          </p:cNvSpPr>
          <p:nvPr>
            <p:ph idx="1"/>
          </p:nvPr>
        </p:nvSpPr>
        <p:spPr>
          <a:xfrm>
            <a:off x="649459" y="1542756"/>
            <a:ext cx="10668000" cy="3048001"/>
          </a:xfrm>
        </p:spPr>
        <p:txBody>
          <a:bodyPr/>
          <a:lstStyle/>
          <a:p>
            <a:pPr algn="just"/>
            <a:r>
              <a:rPr lang="en-GB" dirty="0"/>
              <a:t>Foreign films should be made available since 45% of the customers are from Asia.</a:t>
            </a:r>
          </a:p>
          <a:p>
            <a:pPr algn="just"/>
            <a:endParaRPr lang="en-GB" dirty="0"/>
          </a:p>
          <a:p>
            <a:pPr algn="just"/>
            <a:r>
              <a:rPr lang="en-GB" dirty="0"/>
              <a:t>The collection of films should be expanded to increase the client base as only film released in 2006 are currently available.</a:t>
            </a:r>
            <a:endParaRPr lang="en-NG" dirty="0"/>
          </a:p>
        </p:txBody>
      </p:sp>
    </p:spTree>
    <p:extLst>
      <p:ext uri="{BB962C8B-B14F-4D97-AF65-F5344CB8AC3E}">
        <p14:creationId xmlns:p14="http://schemas.microsoft.com/office/powerpoint/2010/main" val="851879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69A3-E973-42B1-88BB-C35DFEDA31DE}"/>
              </a:ext>
            </a:extLst>
          </p:cNvPr>
          <p:cNvSpPr>
            <a:spLocks noGrp="1"/>
          </p:cNvSpPr>
          <p:nvPr>
            <p:ph type="title"/>
          </p:nvPr>
        </p:nvSpPr>
        <p:spPr>
          <a:xfrm>
            <a:off x="663526" y="401688"/>
            <a:ext cx="9144000" cy="698694"/>
          </a:xfrm>
        </p:spPr>
        <p:txBody>
          <a:bodyPr>
            <a:normAutofit/>
          </a:bodyPr>
          <a:lstStyle/>
          <a:p>
            <a:r>
              <a:rPr lang="en-GB" dirty="0"/>
              <a:t>Next Steps</a:t>
            </a:r>
            <a:endParaRPr lang="en-NG" dirty="0"/>
          </a:p>
        </p:txBody>
      </p:sp>
      <p:sp>
        <p:nvSpPr>
          <p:cNvPr id="3" name="Content Placeholder 2">
            <a:extLst>
              <a:ext uri="{FF2B5EF4-FFF2-40B4-BE49-F238E27FC236}">
                <a16:creationId xmlns:a16="http://schemas.microsoft.com/office/drawing/2014/main" id="{CC3C68BA-AAC2-4316-8261-5D9B033E2C16}"/>
              </a:ext>
            </a:extLst>
          </p:cNvPr>
          <p:cNvSpPr>
            <a:spLocks noGrp="1"/>
          </p:cNvSpPr>
          <p:nvPr>
            <p:ph idx="1"/>
          </p:nvPr>
        </p:nvSpPr>
        <p:spPr>
          <a:xfrm>
            <a:off x="762000" y="1226088"/>
            <a:ext cx="10668000" cy="5346989"/>
          </a:xfrm>
        </p:spPr>
        <p:txBody>
          <a:bodyPr>
            <a:normAutofit fontScale="55000" lnSpcReduction="20000"/>
          </a:bodyPr>
          <a:lstStyle/>
          <a:p>
            <a:pPr algn="just">
              <a:lnSpc>
                <a:spcPct val="120000"/>
              </a:lnSpc>
            </a:pPr>
            <a:r>
              <a:rPr lang="en-GB" sz="3600" dirty="0"/>
              <a:t>A survey will be sent to customers regarding the 42 movies that were never rented. The data will be analysed to determine why and the way forward. This could help save and generate money for the company.</a:t>
            </a:r>
          </a:p>
          <a:p>
            <a:pPr algn="just">
              <a:lnSpc>
                <a:spcPct val="120000"/>
              </a:lnSpc>
            </a:pPr>
            <a:endParaRPr lang="en-GB" sz="3600" dirty="0"/>
          </a:p>
          <a:p>
            <a:pPr algn="just">
              <a:lnSpc>
                <a:spcPct val="120000"/>
              </a:lnSpc>
            </a:pPr>
            <a:r>
              <a:rPr lang="en-GB" sz="3600" dirty="0"/>
              <a:t>All existing and potential customers will be notified about the new online rental service and feedback will be obtained on how to make the experience more exciting.</a:t>
            </a:r>
          </a:p>
          <a:p>
            <a:pPr algn="just">
              <a:lnSpc>
                <a:spcPct val="120000"/>
              </a:lnSpc>
            </a:pPr>
            <a:endParaRPr lang="en-GB" sz="3600" dirty="0"/>
          </a:p>
          <a:p>
            <a:pPr algn="just">
              <a:lnSpc>
                <a:spcPct val="120000"/>
              </a:lnSpc>
            </a:pPr>
            <a:r>
              <a:rPr lang="en-GB" sz="3600" dirty="0"/>
              <a:t>Sales channels will be identified </a:t>
            </a:r>
            <a:r>
              <a:rPr lang="en-GB" sz="3600" dirty="0" err="1"/>
              <a:t>e.g</a:t>
            </a:r>
            <a:r>
              <a:rPr lang="en-GB" sz="3600" dirty="0"/>
              <a:t> monthly subscription, purchase per film etc.</a:t>
            </a:r>
          </a:p>
          <a:p>
            <a:pPr marL="0" indent="0" algn="just">
              <a:lnSpc>
                <a:spcPct val="120000"/>
              </a:lnSpc>
              <a:buNone/>
            </a:pPr>
            <a:endParaRPr lang="en-GB" sz="3600" dirty="0"/>
          </a:p>
          <a:p>
            <a:pPr algn="just">
              <a:lnSpc>
                <a:spcPct val="120000"/>
              </a:lnSpc>
            </a:pPr>
            <a:r>
              <a:rPr lang="en-GB" sz="3600" dirty="0"/>
              <a:t>Analysis will be done three months into the implementation of the new service to determine key business metrics and monitor its progress. The results should identify areas for improvement and help make critical decisions.</a:t>
            </a:r>
          </a:p>
          <a:p>
            <a:pPr algn="just"/>
            <a:endParaRPr lang="en-GB" dirty="0"/>
          </a:p>
          <a:p>
            <a:pPr algn="just"/>
            <a:endParaRPr lang="en-NG" dirty="0"/>
          </a:p>
        </p:txBody>
      </p:sp>
    </p:spTree>
    <p:extLst>
      <p:ext uri="{BB962C8B-B14F-4D97-AF65-F5344CB8AC3E}">
        <p14:creationId xmlns:p14="http://schemas.microsoft.com/office/powerpoint/2010/main" val="3654514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A15AA18-4B71-46A7-A76C-9CF96DE14F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874" y="841376"/>
            <a:ext cx="5260976" cy="4707593"/>
            <a:chOff x="6096000" y="841376"/>
            <a:chExt cx="5260976" cy="4707593"/>
          </a:xfrm>
          <a:effectLst>
            <a:outerShdw blurRad="381000" dist="152400" dir="5400000" algn="ctr" rotWithShape="0">
              <a:srgbClr val="000000">
                <a:alpha val="10000"/>
              </a:srgbClr>
            </a:outerShdw>
          </a:effectLst>
        </p:grpSpPr>
        <p:grpSp>
          <p:nvGrpSpPr>
            <p:cNvPr id="13" name="Group 12">
              <a:extLst>
                <a:ext uri="{FF2B5EF4-FFF2-40B4-BE49-F238E27FC236}">
                  <a16:creationId xmlns:a16="http://schemas.microsoft.com/office/drawing/2014/main" id="{34DE4BFB-2B70-4E62-89FD-1D466CCFE2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7" name="Freeform: Shape 16">
                <a:extLst>
                  <a:ext uri="{FF2B5EF4-FFF2-40B4-BE49-F238E27FC236}">
                    <a16:creationId xmlns:a16="http://schemas.microsoft.com/office/drawing/2014/main" id="{464E5BEB-6761-4106-B1D6-D9A6908B4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11FAE02-7EEB-4450-9123-148CC979D3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4" name="Group 13">
              <a:extLst>
                <a:ext uri="{FF2B5EF4-FFF2-40B4-BE49-F238E27FC236}">
                  <a16:creationId xmlns:a16="http://schemas.microsoft.com/office/drawing/2014/main" id="{F62FB0BB-9179-4751-A08F-1DBBC8B87E1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5" name="Freeform: Shape 14">
                <a:extLst>
                  <a:ext uri="{FF2B5EF4-FFF2-40B4-BE49-F238E27FC236}">
                    <a16:creationId xmlns:a16="http://schemas.microsoft.com/office/drawing/2014/main" id="{33819F96-CF55-40C3-A784-AC461852C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0578D5C7-AD30-4D50-98FC-F0E0C28CD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7" name="Graphic 6" descr="Smiling Face with No Fill">
            <a:extLst>
              <a:ext uri="{FF2B5EF4-FFF2-40B4-BE49-F238E27FC236}">
                <a16:creationId xmlns:a16="http://schemas.microsoft.com/office/drawing/2014/main" id="{45BACBB7-A58C-9D90-48F6-042BE5AB11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76688" y="1350833"/>
            <a:ext cx="3063347" cy="3063347"/>
          </a:xfrm>
          <a:prstGeom prst="rect">
            <a:avLst/>
          </a:prstGeom>
        </p:spPr>
      </p:pic>
      <p:sp>
        <p:nvSpPr>
          <p:cNvPr id="3" name="Content Placeholder 2">
            <a:extLst>
              <a:ext uri="{FF2B5EF4-FFF2-40B4-BE49-F238E27FC236}">
                <a16:creationId xmlns:a16="http://schemas.microsoft.com/office/drawing/2014/main" id="{34DC767E-7E92-40CB-98E0-7F7B77A1CE56}"/>
              </a:ext>
            </a:extLst>
          </p:cNvPr>
          <p:cNvSpPr>
            <a:spLocks noGrp="1"/>
          </p:cNvSpPr>
          <p:nvPr>
            <p:ph idx="1"/>
          </p:nvPr>
        </p:nvSpPr>
        <p:spPr>
          <a:xfrm>
            <a:off x="6684495" y="2796988"/>
            <a:ext cx="4745505" cy="3280777"/>
          </a:xfrm>
        </p:spPr>
        <p:txBody>
          <a:bodyPr>
            <a:normAutofit/>
          </a:bodyPr>
          <a:lstStyle/>
          <a:p>
            <a:pPr marL="0" indent="0">
              <a:buNone/>
            </a:pPr>
            <a:r>
              <a:rPr lang="en-GB" sz="4800" dirty="0"/>
              <a:t>THANK YOU</a:t>
            </a:r>
          </a:p>
          <a:p>
            <a:pPr marL="0" indent="0">
              <a:buNone/>
            </a:pPr>
            <a:endParaRPr lang="en-GB" sz="4800" dirty="0"/>
          </a:p>
          <a:p>
            <a:pPr marL="0" indent="0">
              <a:buNone/>
            </a:pPr>
            <a:endParaRPr lang="en-GB" sz="4800" dirty="0"/>
          </a:p>
          <a:p>
            <a:pPr marL="0" indent="0">
              <a:buNone/>
            </a:pPr>
            <a:endParaRPr lang="en-GB" sz="4800" dirty="0"/>
          </a:p>
          <a:p>
            <a:pPr marL="0" indent="0">
              <a:buNone/>
            </a:pPr>
            <a:endParaRPr lang="en-NG" sz="4800" dirty="0"/>
          </a:p>
        </p:txBody>
      </p:sp>
      <p:sp>
        <p:nvSpPr>
          <p:cNvPr id="4" name="TextBox 3">
            <a:extLst>
              <a:ext uri="{FF2B5EF4-FFF2-40B4-BE49-F238E27FC236}">
                <a16:creationId xmlns:a16="http://schemas.microsoft.com/office/drawing/2014/main" id="{36E96E8E-F004-4B26-A573-6D140B980A9A}"/>
              </a:ext>
            </a:extLst>
          </p:cNvPr>
          <p:cNvSpPr txBox="1"/>
          <p:nvPr/>
        </p:nvSpPr>
        <p:spPr>
          <a:xfrm>
            <a:off x="961269" y="5741819"/>
            <a:ext cx="10269462" cy="923330"/>
          </a:xfrm>
          <a:prstGeom prst="rect">
            <a:avLst/>
          </a:prstGeom>
          <a:noFill/>
        </p:spPr>
        <p:txBody>
          <a:bodyPr wrap="square" rtlCol="0">
            <a:spAutoFit/>
          </a:bodyPr>
          <a:lstStyle/>
          <a:p>
            <a:r>
              <a:rPr lang="en-GB" dirty="0"/>
              <a:t>Please see link to visualizations: https://public.tableau.com/app/profile/mercy.tsekiri/viz/VisualizationofRockbusterData/Revenuebyrating?publish=yes</a:t>
            </a:r>
            <a:endParaRPr lang="en-NG" dirty="0"/>
          </a:p>
        </p:txBody>
      </p:sp>
    </p:spTree>
    <p:extLst>
      <p:ext uri="{BB962C8B-B14F-4D97-AF65-F5344CB8AC3E}">
        <p14:creationId xmlns:p14="http://schemas.microsoft.com/office/powerpoint/2010/main" val="576556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9FEAAE4-608F-4DE6-97B4-51573869A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5062873" cy="6858003"/>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96FAB8F-9EE3-4E34-B6DF-FF59185EEB7B}"/>
              </a:ext>
            </a:extLst>
          </p:cNvPr>
          <p:cNvSpPr>
            <a:spLocks noGrp="1"/>
          </p:cNvSpPr>
          <p:nvPr>
            <p:ph type="title"/>
          </p:nvPr>
        </p:nvSpPr>
        <p:spPr>
          <a:xfrm>
            <a:off x="686635" y="1143000"/>
            <a:ext cx="3285045" cy="4572000"/>
          </a:xfrm>
        </p:spPr>
        <p:txBody>
          <a:bodyPr anchor="ctr">
            <a:normAutofit/>
          </a:bodyPr>
          <a:lstStyle/>
          <a:p>
            <a:pPr algn="r"/>
            <a:r>
              <a:rPr lang="en-GB" dirty="0"/>
              <a:t>Objective</a:t>
            </a:r>
            <a:endParaRPr lang="en-NG" dirty="0"/>
          </a:p>
        </p:txBody>
      </p:sp>
      <p:grpSp>
        <p:nvGrpSpPr>
          <p:cNvPr id="23" name="Group 22">
            <a:extLst>
              <a:ext uri="{FF2B5EF4-FFF2-40B4-BE49-F238E27FC236}">
                <a16:creationId xmlns:a16="http://schemas.microsoft.com/office/drawing/2014/main" id="{1C03C1F1-33AC-4C16-AD56-DD6382C369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08320" y="-1"/>
            <a:ext cx="548640" cy="6858001"/>
            <a:chOff x="3697284" y="-1"/>
            <a:chExt cx="884241" cy="6858001"/>
          </a:xfrm>
          <a:effectLst>
            <a:outerShdw blurRad="381000" dist="152400" algn="l" rotWithShape="0">
              <a:prstClr val="black">
                <a:alpha val="10000"/>
              </a:prstClr>
            </a:outerShdw>
          </a:effectLst>
        </p:grpSpPr>
        <p:sp>
          <p:nvSpPr>
            <p:cNvPr id="24" name="Freeform: Shape 23">
              <a:extLst>
                <a:ext uri="{FF2B5EF4-FFF2-40B4-BE49-F238E27FC236}">
                  <a16:creationId xmlns:a16="http://schemas.microsoft.com/office/drawing/2014/main" id="{D66E751B-0173-4DAE-BDFD-D5855E48F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D24F58DB-B3B0-4265-8312-823370262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6B5870BA-F972-406C-B5C8-E02BF1B2F0D4}"/>
              </a:ext>
            </a:extLst>
          </p:cNvPr>
          <p:cNvSpPr>
            <a:spLocks noGrp="1"/>
          </p:cNvSpPr>
          <p:nvPr>
            <p:ph idx="1"/>
          </p:nvPr>
        </p:nvSpPr>
        <p:spPr>
          <a:xfrm>
            <a:off x="5749369" y="1143000"/>
            <a:ext cx="5876395" cy="4572000"/>
          </a:xfrm>
        </p:spPr>
        <p:txBody>
          <a:bodyPr anchor="ctr">
            <a:normAutofit/>
          </a:bodyPr>
          <a:lstStyle/>
          <a:p>
            <a:pPr marL="0" indent="0">
              <a:buNone/>
            </a:pPr>
            <a:r>
              <a:rPr lang="en-GB" dirty="0"/>
              <a:t>This presentation is intended to provide insights that will help launch the new online video rental service.</a:t>
            </a:r>
            <a:endParaRPr lang="en-NG" dirty="0"/>
          </a:p>
        </p:txBody>
      </p:sp>
      <p:pic>
        <p:nvPicPr>
          <p:cNvPr id="5" name="Graphic 4" descr="Bullseye with solid fill">
            <a:extLst>
              <a:ext uri="{FF2B5EF4-FFF2-40B4-BE49-F238E27FC236}">
                <a16:creationId xmlns:a16="http://schemas.microsoft.com/office/drawing/2014/main" id="{F217EA74-EE27-48BE-A0C3-14DE1772A0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4236" y="1860453"/>
            <a:ext cx="914400" cy="914400"/>
          </a:xfrm>
          <a:prstGeom prst="rect">
            <a:avLst/>
          </a:prstGeom>
        </p:spPr>
      </p:pic>
    </p:spTree>
    <p:extLst>
      <p:ext uri="{BB962C8B-B14F-4D97-AF65-F5344CB8AC3E}">
        <p14:creationId xmlns:p14="http://schemas.microsoft.com/office/powerpoint/2010/main" val="3495175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0">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327AF-FAD6-4A3C-B2BC-C98A9D23B166}"/>
              </a:ext>
            </a:extLst>
          </p:cNvPr>
          <p:cNvSpPr>
            <a:spLocks noGrp="1"/>
          </p:cNvSpPr>
          <p:nvPr>
            <p:ph type="title"/>
          </p:nvPr>
        </p:nvSpPr>
        <p:spPr>
          <a:xfrm>
            <a:off x="762001" y="1524001"/>
            <a:ext cx="3047999" cy="3810000"/>
          </a:xfrm>
        </p:spPr>
        <p:txBody>
          <a:bodyPr>
            <a:normAutofit/>
          </a:bodyPr>
          <a:lstStyle/>
          <a:p>
            <a:r>
              <a:rPr lang="en-GB" dirty="0"/>
              <a:t>Key Business Questions</a:t>
            </a:r>
            <a:endParaRPr lang="en-NG" dirty="0"/>
          </a:p>
        </p:txBody>
      </p:sp>
      <p:sp>
        <p:nvSpPr>
          <p:cNvPr id="33" name="Freeform: Shape 32">
            <a:extLst>
              <a:ext uri="{FF2B5EF4-FFF2-40B4-BE49-F238E27FC236}">
                <a16:creationId xmlns:a16="http://schemas.microsoft.com/office/drawing/2014/main" id="{5811A85E-38EA-465A-84F9-6230CF743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8285"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866290A3-7E80-441D-AA1E-5263326B1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8285"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8" name="Content Placeholder 7">
            <a:extLst>
              <a:ext uri="{FF2B5EF4-FFF2-40B4-BE49-F238E27FC236}">
                <a16:creationId xmlns:a16="http://schemas.microsoft.com/office/drawing/2014/main" id="{558D7397-A29B-48D7-B800-A4471CC37F32}"/>
              </a:ext>
            </a:extLst>
          </p:cNvPr>
          <p:cNvGraphicFramePr>
            <a:graphicFrameLocks noGrp="1"/>
          </p:cNvGraphicFramePr>
          <p:nvPr>
            <p:ph idx="1"/>
            <p:extLst>
              <p:ext uri="{D42A27DB-BD31-4B8C-83A1-F6EECF244321}">
                <p14:modId xmlns:p14="http://schemas.microsoft.com/office/powerpoint/2010/main" val="2811546689"/>
              </p:ext>
            </p:extLst>
          </p:nvPr>
        </p:nvGraphicFramePr>
        <p:xfrm>
          <a:off x="5334000" y="766719"/>
          <a:ext cx="6096000" cy="5329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Graphic 10" descr="Questions with solid fill">
            <a:extLst>
              <a:ext uri="{FF2B5EF4-FFF2-40B4-BE49-F238E27FC236}">
                <a16:creationId xmlns:a16="http://schemas.microsoft.com/office/drawing/2014/main" id="{504C7468-FA35-40D0-AEC6-3DA9538B915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49679" y="3703319"/>
            <a:ext cx="1254369" cy="1178169"/>
          </a:xfrm>
          <a:prstGeom prst="rect">
            <a:avLst/>
          </a:prstGeom>
        </p:spPr>
      </p:pic>
    </p:spTree>
    <p:extLst>
      <p:ext uri="{BB962C8B-B14F-4D97-AF65-F5344CB8AC3E}">
        <p14:creationId xmlns:p14="http://schemas.microsoft.com/office/powerpoint/2010/main" val="1453051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9FEAAE4-608F-4DE6-97B4-51573869A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5062873" cy="6858003"/>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59B1A2E-8832-4DA8-B27B-2106C86ADEA2}"/>
              </a:ext>
            </a:extLst>
          </p:cNvPr>
          <p:cNvSpPr>
            <a:spLocks noGrp="1"/>
          </p:cNvSpPr>
          <p:nvPr>
            <p:ph type="title"/>
          </p:nvPr>
        </p:nvSpPr>
        <p:spPr>
          <a:xfrm>
            <a:off x="686635" y="1143000"/>
            <a:ext cx="3285045" cy="2607365"/>
          </a:xfrm>
        </p:spPr>
        <p:txBody>
          <a:bodyPr anchor="ctr">
            <a:normAutofit/>
          </a:bodyPr>
          <a:lstStyle/>
          <a:p>
            <a:pPr algn="r"/>
            <a:r>
              <a:rPr lang="en-GB" dirty="0"/>
              <a:t>Key Metrics</a:t>
            </a:r>
            <a:endParaRPr lang="en-NG" dirty="0"/>
          </a:p>
        </p:txBody>
      </p:sp>
      <p:grpSp>
        <p:nvGrpSpPr>
          <p:cNvPr id="12" name="Group 11">
            <a:extLst>
              <a:ext uri="{FF2B5EF4-FFF2-40B4-BE49-F238E27FC236}">
                <a16:creationId xmlns:a16="http://schemas.microsoft.com/office/drawing/2014/main" id="{1C03C1F1-33AC-4C16-AD56-DD6382C369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08320" y="-1"/>
            <a:ext cx="548640" cy="6858001"/>
            <a:chOff x="3697284" y="-1"/>
            <a:chExt cx="884241" cy="6858001"/>
          </a:xfrm>
          <a:effectLst>
            <a:outerShdw blurRad="381000" dist="152400" algn="l" rotWithShape="0">
              <a:prstClr val="black">
                <a:alpha val="10000"/>
              </a:prstClr>
            </a:outerShdw>
          </a:effectLst>
        </p:grpSpPr>
        <p:sp>
          <p:nvSpPr>
            <p:cNvPr id="13" name="Freeform: Shape 12">
              <a:extLst>
                <a:ext uri="{FF2B5EF4-FFF2-40B4-BE49-F238E27FC236}">
                  <a16:creationId xmlns:a16="http://schemas.microsoft.com/office/drawing/2014/main" id="{D66E751B-0173-4DAE-BDFD-D5855E48F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24F58DB-B3B0-4265-8312-823370262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8" name="Content Placeholder 27" descr="Ruler with solid fill">
            <a:extLst>
              <a:ext uri="{FF2B5EF4-FFF2-40B4-BE49-F238E27FC236}">
                <a16:creationId xmlns:a16="http://schemas.microsoft.com/office/drawing/2014/main" id="{464221A5-D165-47CA-83AC-E9DDFEBFD4A5}"/>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78570" y="2816086"/>
            <a:ext cx="1351180" cy="1464365"/>
          </a:xfrm>
        </p:spPr>
      </p:pic>
      <p:sp>
        <p:nvSpPr>
          <p:cNvPr id="31" name="TextBox 30">
            <a:extLst>
              <a:ext uri="{FF2B5EF4-FFF2-40B4-BE49-F238E27FC236}">
                <a16:creationId xmlns:a16="http://schemas.microsoft.com/office/drawing/2014/main" id="{683D173F-CFE3-4592-921E-A34F48CA3094}"/>
              </a:ext>
            </a:extLst>
          </p:cNvPr>
          <p:cNvSpPr txBox="1"/>
          <p:nvPr/>
        </p:nvSpPr>
        <p:spPr>
          <a:xfrm>
            <a:off x="5219421" y="1585291"/>
            <a:ext cx="914400" cy="923330"/>
          </a:xfrm>
          <a:prstGeom prst="rect">
            <a:avLst/>
          </a:prstGeom>
          <a:noFill/>
        </p:spPr>
        <p:txBody>
          <a:bodyPr wrap="square" rtlCol="0">
            <a:spAutoFit/>
          </a:bodyPr>
          <a:lstStyle/>
          <a:p>
            <a:r>
              <a:rPr lang="en-GB" dirty="0"/>
              <a:t>No. of films</a:t>
            </a:r>
          </a:p>
          <a:p>
            <a:r>
              <a:rPr lang="en-GB" dirty="0"/>
              <a:t>1000</a:t>
            </a:r>
            <a:endParaRPr lang="en-NG" dirty="0"/>
          </a:p>
        </p:txBody>
      </p:sp>
      <p:sp>
        <p:nvSpPr>
          <p:cNvPr id="34" name="TextBox 33">
            <a:extLst>
              <a:ext uri="{FF2B5EF4-FFF2-40B4-BE49-F238E27FC236}">
                <a16:creationId xmlns:a16="http://schemas.microsoft.com/office/drawing/2014/main" id="{753E0943-857A-4D45-AC21-6831CDA99301}"/>
              </a:ext>
            </a:extLst>
          </p:cNvPr>
          <p:cNvSpPr txBox="1"/>
          <p:nvPr/>
        </p:nvSpPr>
        <p:spPr>
          <a:xfrm>
            <a:off x="6879989" y="1585291"/>
            <a:ext cx="1431235" cy="923330"/>
          </a:xfrm>
          <a:prstGeom prst="rect">
            <a:avLst/>
          </a:prstGeom>
          <a:noFill/>
        </p:spPr>
        <p:txBody>
          <a:bodyPr wrap="square" rtlCol="0">
            <a:spAutoFit/>
          </a:bodyPr>
          <a:lstStyle/>
          <a:p>
            <a:pPr algn="ctr"/>
            <a:r>
              <a:rPr lang="en-GB" dirty="0"/>
              <a:t>No. of customers</a:t>
            </a:r>
          </a:p>
          <a:p>
            <a:pPr algn="ctr"/>
            <a:r>
              <a:rPr lang="en-GB" dirty="0"/>
              <a:t>  599</a:t>
            </a:r>
            <a:endParaRPr lang="en-NG" dirty="0"/>
          </a:p>
        </p:txBody>
      </p:sp>
      <p:pic>
        <p:nvPicPr>
          <p:cNvPr id="36" name="Graphic 35" descr="Shopping cart outline">
            <a:extLst>
              <a:ext uri="{FF2B5EF4-FFF2-40B4-BE49-F238E27FC236}">
                <a16:creationId xmlns:a16="http://schemas.microsoft.com/office/drawing/2014/main" id="{61FA319C-8EEB-4F55-977B-C3CF59E250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6260" y="797796"/>
            <a:ext cx="914400" cy="914400"/>
          </a:xfrm>
          <a:prstGeom prst="rect">
            <a:avLst/>
          </a:prstGeom>
        </p:spPr>
      </p:pic>
      <p:sp>
        <p:nvSpPr>
          <p:cNvPr id="37" name="TextBox 36">
            <a:extLst>
              <a:ext uri="{FF2B5EF4-FFF2-40B4-BE49-F238E27FC236}">
                <a16:creationId xmlns:a16="http://schemas.microsoft.com/office/drawing/2014/main" id="{E41C99E9-0518-4FFA-81C1-82F0AC8F750B}"/>
              </a:ext>
            </a:extLst>
          </p:cNvPr>
          <p:cNvSpPr txBox="1"/>
          <p:nvPr/>
        </p:nvSpPr>
        <p:spPr>
          <a:xfrm>
            <a:off x="8592832" y="1585291"/>
            <a:ext cx="1172817" cy="923330"/>
          </a:xfrm>
          <a:prstGeom prst="rect">
            <a:avLst/>
          </a:prstGeom>
          <a:noFill/>
        </p:spPr>
        <p:txBody>
          <a:bodyPr wrap="square" rtlCol="0">
            <a:spAutoFit/>
          </a:bodyPr>
          <a:lstStyle/>
          <a:p>
            <a:r>
              <a:rPr lang="en-GB" dirty="0"/>
              <a:t>No. of orders 14,596</a:t>
            </a:r>
            <a:endParaRPr lang="en-NG" dirty="0"/>
          </a:p>
        </p:txBody>
      </p:sp>
      <p:pic>
        <p:nvPicPr>
          <p:cNvPr id="39" name="Graphic 38" descr="Money outline">
            <a:extLst>
              <a:ext uri="{FF2B5EF4-FFF2-40B4-BE49-F238E27FC236}">
                <a16:creationId xmlns:a16="http://schemas.microsoft.com/office/drawing/2014/main" id="{FEF8054E-8E0F-47F7-907B-320579B68F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28503" y="670891"/>
            <a:ext cx="914400" cy="914400"/>
          </a:xfrm>
          <a:prstGeom prst="rect">
            <a:avLst/>
          </a:prstGeom>
        </p:spPr>
      </p:pic>
      <p:sp>
        <p:nvSpPr>
          <p:cNvPr id="40" name="TextBox 39">
            <a:extLst>
              <a:ext uri="{FF2B5EF4-FFF2-40B4-BE49-F238E27FC236}">
                <a16:creationId xmlns:a16="http://schemas.microsoft.com/office/drawing/2014/main" id="{5ADE52AA-E804-4FE5-9683-0E38C2F4E88C}"/>
              </a:ext>
            </a:extLst>
          </p:cNvPr>
          <p:cNvSpPr txBox="1"/>
          <p:nvPr/>
        </p:nvSpPr>
        <p:spPr>
          <a:xfrm>
            <a:off x="10174093" y="1523352"/>
            <a:ext cx="1172817" cy="923330"/>
          </a:xfrm>
          <a:prstGeom prst="rect">
            <a:avLst/>
          </a:prstGeom>
          <a:noFill/>
        </p:spPr>
        <p:txBody>
          <a:bodyPr wrap="square" rtlCol="0">
            <a:spAutoFit/>
          </a:bodyPr>
          <a:lstStyle/>
          <a:p>
            <a:r>
              <a:rPr lang="en-GB" dirty="0"/>
              <a:t>Total revenue</a:t>
            </a:r>
          </a:p>
          <a:p>
            <a:r>
              <a:rPr lang="en-GB" dirty="0"/>
              <a:t>$61,312 </a:t>
            </a:r>
            <a:endParaRPr lang="en-NG" dirty="0"/>
          </a:p>
        </p:txBody>
      </p:sp>
      <p:pic>
        <p:nvPicPr>
          <p:cNvPr id="42" name="Graphic 41" descr="Users outline">
            <a:extLst>
              <a:ext uri="{FF2B5EF4-FFF2-40B4-BE49-F238E27FC236}">
                <a16:creationId xmlns:a16="http://schemas.microsoft.com/office/drawing/2014/main" id="{5C0F14A2-CEF4-4582-A0D0-1C4E16AF265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10048" y="757535"/>
            <a:ext cx="914400" cy="914400"/>
          </a:xfrm>
          <a:prstGeom prst="rect">
            <a:avLst/>
          </a:prstGeom>
        </p:spPr>
      </p:pic>
      <p:pic>
        <p:nvPicPr>
          <p:cNvPr id="44" name="Graphic 43" descr="Film reel outline">
            <a:extLst>
              <a:ext uri="{FF2B5EF4-FFF2-40B4-BE49-F238E27FC236}">
                <a16:creationId xmlns:a16="http://schemas.microsoft.com/office/drawing/2014/main" id="{03D26348-3523-4CB0-8306-564346D8D7E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74468" y="685800"/>
            <a:ext cx="914400" cy="914400"/>
          </a:xfrm>
          <a:prstGeom prst="rect">
            <a:avLst/>
          </a:prstGeom>
        </p:spPr>
      </p:pic>
      <p:pic>
        <p:nvPicPr>
          <p:cNvPr id="48" name="Graphic 47" descr="Stopwatch 66% outline">
            <a:extLst>
              <a:ext uri="{FF2B5EF4-FFF2-40B4-BE49-F238E27FC236}">
                <a16:creationId xmlns:a16="http://schemas.microsoft.com/office/drawing/2014/main" id="{51F63E21-05C5-425E-BC92-70EA1BF2D75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398810" y="3179512"/>
            <a:ext cx="914400" cy="914400"/>
          </a:xfrm>
          <a:prstGeom prst="rect">
            <a:avLst/>
          </a:prstGeom>
        </p:spPr>
      </p:pic>
      <p:sp>
        <p:nvSpPr>
          <p:cNvPr id="50" name="TextBox 49">
            <a:extLst>
              <a:ext uri="{FF2B5EF4-FFF2-40B4-BE49-F238E27FC236}">
                <a16:creationId xmlns:a16="http://schemas.microsoft.com/office/drawing/2014/main" id="{076D969E-027E-410D-A4DA-80D3942FE910}"/>
              </a:ext>
            </a:extLst>
          </p:cNvPr>
          <p:cNvSpPr txBox="1"/>
          <p:nvPr/>
        </p:nvSpPr>
        <p:spPr>
          <a:xfrm>
            <a:off x="5373251" y="4089306"/>
            <a:ext cx="1431234" cy="923330"/>
          </a:xfrm>
          <a:prstGeom prst="rect">
            <a:avLst/>
          </a:prstGeom>
          <a:noFill/>
        </p:spPr>
        <p:txBody>
          <a:bodyPr wrap="square" rtlCol="0">
            <a:spAutoFit/>
          </a:bodyPr>
          <a:lstStyle/>
          <a:p>
            <a:r>
              <a:rPr lang="en-GB" dirty="0"/>
              <a:t>Duration of sales</a:t>
            </a:r>
          </a:p>
          <a:p>
            <a:r>
              <a:rPr lang="en-GB" dirty="0"/>
              <a:t>10 months</a:t>
            </a:r>
            <a:endParaRPr lang="en-NG" dirty="0"/>
          </a:p>
        </p:txBody>
      </p:sp>
      <p:pic>
        <p:nvPicPr>
          <p:cNvPr id="52" name="Graphic 51" descr="Chat bubble outline">
            <a:extLst>
              <a:ext uri="{FF2B5EF4-FFF2-40B4-BE49-F238E27FC236}">
                <a16:creationId xmlns:a16="http://schemas.microsoft.com/office/drawing/2014/main" id="{A72861F2-6B19-4C92-82F2-093C4AEBC6B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076045" y="3174906"/>
            <a:ext cx="914400" cy="914400"/>
          </a:xfrm>
          <a:prstGeom prst="rect">
            <a:avLst/>
          </a:prstGeom>
        </p:spPr>
      </p:pic>
      <p:sp>
        <p:nvSpPr>
          <p:cNvPr id="53" name="TextBox 52">
            <a:extLst>
              <a:ext uri="{FF2B5EF4-FFF2-40B4-BE49-F238E27FC236}">
                <a16:creationId xmlns:a16="http://schemas.microsoft.com/office/drawing/2014/main" id="{28D301B1-3877-4B30-BE58-B324DC7D8BC9}"/>
              </a:ext>
            </a:extLst>
          </p:cNvPr>
          <p:cNvSpPr txBox="1"/>
          <p:nvPr/>
        </p:nvSpPr>
        <p:spPr>
          <a:xfrm>
            <a:off x="7021329" y="4089306"/>
            <a:ext cx="1289895" cy="923330"/>
          </a:xfrm>
          <a:prstGeom prst="rect">
            <a:avLst/>
          </a:prstGeom>
          <a:noFill/>
        </p:spPr>
        <p:txBody>
          <a:bodyPr wrap="square" rtlCol="0">
            <a:spAutoFit/>
          </a:bodyPr>
          <a:lstStyle/>
          <a:p>
            <a:pPr algn="ctr"/>
            <a:r>
              <a:rPr lang="en-GB" dirty="0"/>
              <a:t>Film language</a:t>
            </a:r>
          </a:p>
          <a:p>
            <a:pPr algn="ctr"/>
            <a:r>
              <a:rPr lang="en-GB" dirty="0"/>
              <a:t>English</a:t>
            </a:r>
            <a:endParaRPr lang="en-NG" dirty="0"/>
          </a:p>
        </p:txBody>
      </p:sp>
      <p:pic>
        <p:nvPicPr>
          <p:cNvPr id="55" name="Graphic 54" descr="Repeat outline">
            <a:extLst>
              <a:ext uri="{FF2B5EF4-FFF2-40B4-BE49-F238E27FC236}">
                <a16:creationId xmlns:a16="http://schemas.microsoft.com/office/drawing/2014/main" id="{4D066D27-8708-468B-B172-E41104E474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675219" y="3091068"/>
            <a:ext cx="914400" cy="914400"/>
          </a:xfrm>
          <a:prstGeom prst="rect">
            <a:avLst/>
          </a:prstGeom>
        </p:spPr>
      </p:pic>
      <p:sp>
        <p:nvSpPr>
          <p:cNvPr id="56" name="TextBox 55">
            <a:extLst>
              <a:ext uri="{FF2B5EF4-FFF2-40B4-BE49-F238E27FC236}">
                <a16:creationId xmlns:a16="http://schemas.microsoft.com/office/drawing/2014/main" id="{F5CB989E-8DE3-4283-8406-8F8BEDE45A8C}"/>
              </a:ext>
            </a:extLst>
          </p:cNvPr>
          <p:cNvSpPr txBox="1"/>
          <p:nvPr/>
        </p:nvSpPr>
        <p:spPr>
          <a:xfrm>
            <a:off x="8563124" y="3950806"/>
            <a:ext cx="1431234" cy="1200329"/>
          </a:xfrm>
          <a:prstGeom prst="rect">
            <a:avLst/>
          </a:prstGeom>
          <a:noFill/>
        </p:spPr>
        <p:txBody>
          <a:bodyPr wrap="square" rtlCol="0">
            <a:spAutoFit/>
          </a:bodyPr>
          <a:lstStyle/>
          <a:p>
            <a:pPr algn="ctr"/>
            <a:r>
              <a:rPr lang="en-GB" dirty="0"/>
              <a:t>Repeat purchase rate</a:t>
            </a:r>
          </a:p>
          <a:p>
            <a:pPr algn="ctr"/>
            <a:r>
              <a:rPr lang="en-GB" dirty="0"/>
              <a:t>100%</a:t>
            </a:r>
            <a:endParaRPr lang="en-NG" dirty="0"/>
          </a:p>
        </p:txBody>
      </p:sp>
      <p:pic>
        <p:nvPicPr>
          <p:cNvPr id="62" name="Graphic 61" descr="Rating 3 Star outline">
            <a:extLst>
              <a:ext uri="{FF2B5EF4-FFF2-40B4-BE49-F238E27FC236}">
                <a16:creationId xmlns:a16="http://schemas.microsoft.com/office/drawing/2014/main" id="{C79E3610-C9D8-40F4-A76C-27F33DBCF3A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74393" y="3055634"/>
            <a:ext cx="914400" cy="914400"/>
          </a:xfrm>
          <a:prstGeom prst="rect">
            <a:avLst/>
          </a:prstGeom>
        </p:spPr>
      </p:pic>
      <p:sp>
        <p:nvSpPr>
          <p:cNvPr id="63" name="TextBox 62">
            <a:extLst>
              <a:ext uri="{FF2B5EF4-FFF2-40B4-BE49-F238E27FC236}">
                <a16:creationId xmlns:a16="http://schemas.microsoft.com/office/drawing/2014/main" id="{04B81538-1B4D-44C7-BF4B-88750AFD7394}"/>
              </a:ext>
            </a:extLst>
          </p:cNvPr>
          <p:cNvSpPr txBox="1"/>
          <p:nvPr/>
        </p:nvSpPr>
        <p:spPr>
          <a:xfrm>
            <a:off x="10352454" y="3983285"/>
            <a:ext cx="1046922" cy="923330"/>
          </a:xfrm>
          <a:prstGeom prst="rect">
            <a:avLst/>
          </a:prstGeom>
          <a:noFill/>
        </p:spPr>
        <p:txBody>
          <a:bodyPr wrap="square" rtlCol="0">
            <a:spAutoFit/>
          </a:bodyPr>
          <a:lstStyle/>
          <a:p>
            <a:r>
              <a:rPr lang="en-GB" dirty="0"/>
              <a:t>Popular rating</a:t>
            </a:r>
          </a:p>
          <a:p>
            <a:r>
              <a:rPr lang="en-GB" dirty="0"/>
              <a:t>PG-13</a:t>
            </a:r>
            <a:endParaRPr lang="en-NG" dirty="0"/>
          </a:p>
        </p:txBody>
      </p:sp>
    </p:spTree>
    <p:extLst>
      <p:ext uri="{BB962C8B-B14F-4D97-AF65-F5344CB8AC3E}">
        <p14:creationId xmlns:p14="http://schemas.microsoft.com/office/powerpoint/2010/main" val="332511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D9151-8F19-4937-A324-526D0618E9A0}"/>
              </a:ext>
            </a:extLst>
          </p:cNvPr>
          <p:cNvSpPr>
            <a:spLocks noGrp="1"/>
          </p:cNvSpPr>
          <p:nvPr>
            <p:ph type="title"/>
          </p:nvPr>
        </p:nvSpPr>
        <p:spPr>
          <a:xfrm>
            <a:off x="556286" y="210045"/>
            <a:ext cx="9144000" cy="704356"/>
          </a:xfrm>
        </p:spPr>
        <p:txBody>
          <a:bodyPr/>
          <a:lstStyle/>
          <a:p>
            <a:r>
              <a:rPr lang="en-GB" dirty="0"/>
              <a:t>Data Overview</a:t>
            </a:r>
            <a:endParaRPr lang="en-NG" dirty="0"/>
          </a:p>
        </p:txBody>
      </p:sp>
      <p:graphicFrame>
        <p:nvGraphicFramePr>
          <p:cNvPr id="4" name="Content Placeholder 3">
            <a:extLst>
              <a:ext uri="{FF2B5EF4-FFF2-40B4-BE49-F238E27FC236}">
                <a16:creationId xmlns:a16="http://schemas.microsoft.com/office/drawing/2014/main" id="{E45D04F5-F18A-450F-BB69-C4EDA950CF09}"/>
              </a:ext>
            </a:extLst>
          </p:cNvPr>
          <p:cNvGraphicFramePr>
            <a:graphicFrameLocks noGrp="1"/>
          </p:cNvGraphicFramePr>
          <p:nvPr>
            <p:ph idx="1"/>
            <p:extLst>
              <p:ext uri="{D42A27DB-BD31-4B8C-83A1-F6EECF244321}">
                <p14:modId xmlns:p14="http://schemas.microsoft.com/office/powerpoint/2010/main" val="3299848399"/>
              </p:ext>
            </p:extLst>
          </p:nvPr>
        </p:nvGraphicFramePr>
        <p:xfrm>
          <a:off x="556286" y="1381539"/>
          <a:ext cx="10668000" cy="40949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2298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0EEE6-4793-4AE1-87EB-44854A8AF405}"/>
              </a:ext>
            </a:extLst>
          </p:cNvPr>
          <p:cNvSpPr>
            <a:spLocks noGrp="1"/>
          </p:cNvSpPr>
          <p:nvPr>
            <p:ph type="title"/>
          </p:nvPr>
        </p:nvSpPr>
        <p:spPr>
          <a:xfrm>
            <a:off x="549966" y="130175"/>
            <a:ext cx="9144000" cy="1263649"/>
          </a:xfrm>
        </p:spPr>
        <p:txBody>
          <a:bodyPr/>
          <a:lstStyle/>
          <a:p>
            <a:r>
              <a:rPr lang="en-GB" dirty="0"/>
              <a:t>Top ten movies(by revenue)</a:t>
            </a:r>
            <a:endParaRPr lang="en-NG" dirty="0"/>
          </a:p>
        </p:txBody>
      </p:sp>
      <p:pic>
        <p:nvPicPr>
          <p:cNvPr id="9" name="Content Placeholder 8" descr="Graphical user interface, application&#10;&#10;Description automatically generated">
            <a:extLst>
              <a:ext uri="{FF2B5EF4-FFF2-40B4-BE49-F238E27FC236}">
                <a16:creationId xmlns:a16="http://schemas.microsoft.com/office/drawing/2014/main" id="{2EAD9970-6BE0-4F69-8F2A-E0E08E372AC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015" t="19817" r="2426" b="36615"/>
          <a:stretch/>
        </p:blipFill>
        <p:spPr>
          <a:xfrm>
            <a:off x="247818" y="936623"/>
            <a:ext cx="8167311" cy="5064368"/>
          </a:xfrm>
        </p:spPr>
      </p:pic>
      <p:pic>
        <p:nvPicPr>
          <p:cNvPr id="13" name="Graphic 12" descr="Treasure chest outline">
            <a:extLst>
              <a:ext uri="{FF2B5EF4-FFF2-40B4-BE49-F238E27FC236}">
                <a16:creationId xmlns:a16="http://schemas.microsoft.com/office/drawing/2014/main" id="{1DEABA08-E15E-442D-A6D9-B709C79A1E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50570" y="936623"/>
            <a:ext cx="1891088" cy="1395759"/>
          </a:xfrm>
          <a:prstGeom prst="rect">
            <a:avLst/>
          </a:prstGeom>
        </p:spPr>
      </p:pic>
    </p:spTree>
    <p:extLst>
      <p:ext uri="{BB962C8B-B14F-4D97-AF65-F5344CB8AC3E}">
        <p14:creationId xmlns:p14="http://schemas.microsoft.com/office/powerpoint/2010/main" val="2087263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58D15-073B-4E34-B487-ADDD7FB059B7}"/>
              </a:ext>
            </a:extLst>
          </p:cNvPr>
          <p:cNvSpPr>
            <a:spLocks noGrp="1"/>
          </p:cNvSpPr>
          <p:nvPr>
            <p:ph type="title"/>
          </p:nvPr>
        </p:nvSpPr>
        <p:spPr>
          <a:xfrm>
            <a:off x="227428" y="130175"/>
            <a:ext cx="9144000" cy="631825"/>
          </a:xfrm>
        </p:spPr>
        <p:txBody>
          <a:bodyPr>
            <a:normAutofit fontScale="90000"/>
          </a:bodyPr>
          <a:lstStyle/>
          <a:p>
            <a:r>
              <a:rPr lang="en-GB" sz="3600" dirty="0"/>
              <a:t>List of movies that did not generate any revenue</a:t>
            </a:r>
            <a:endParaRPr lang="en-NG" sz="3600" dirty="0"/>
          </a:p>
        </p:txBody>
      </p:sp>
      <p:sp>
        <p:nvSpPr>
          <p:cNvPr id="9" name="Content Placeholder 8">
            <a:extLst>
              <a:ext uri="{FF2B5EF4-FFF2-40B4-BE49-F238E27FC236}">
                <a16:creationId xmlns:a16="http://schemas.microsoft.com/office/drawing/2014/main" id="{8E0C4177-DA1E-47CD-935D-61520E714108}"/>
              </a:ext>
            </a:extLst>
          </p:cNvPr>
          <p:cNvSpPr>
            <a:spLocks noGrp="1"/>
          </p:cNvSpPr>
          <p:nvPr>
            <p:ph idx="1"/>
          </p:nvPr>
        </p:nvSpPr>
        <p:spPr>
          <a:xfrm>
            <a:off x="227428" y="762000"/>
            <a:ext cx="2953094" cy="5632175"/>
          </a:xfrm>
        </p:spPr>
        <p:txBody>
          <a:bodyPr>
            <a:normAutofit lnSpcReduction="10000"/>
          </a:bodyPr>
          <a:lstStyle/>
          <a:p>
            <a:pPr>
              <a:lnSpc>
                <a:spcPct val="107000"/>
              </a:lnSpc>
              <a:spcAft>
                <a:spcPts val="800"/>
              </a:spcAft>
            </a:pPr>
            <a:r>
              <a:rPr lang="en-GB" sz="1600" dirty="0">
                <a:effectLst/>
                <a:latin typeface="Roboto-Regular"/>
                <a:ea typeface="Calibri" panose="020F0502020204030204" pitchFamily="34" charset="0"/>
                <a:cs typeface="Roboto-Regular"/>
              </a:rPr>
              <a:t>Alice Fantasia</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600" dirty="0">
                <a:effectLst/>
                <a:latin typeface="Roboto-Regular"/>
                <a:ea typeface="Calibri" panose="020F0502020204030204" pitchFamily="34" charset="0"/>
                <a:cs typeface="Roboto-Regular"/>
              </a:rPr>
              <a:t>Apollo Teen</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600" dirty="0">
                <a:effectLst/>
                <a:latin typeface="Roboto-Regular"/>
                <a:ea typeface="Calibri" panose="020F0502020204030204" pitchFamily="34" charset="0"/>
                <a:cs typeface="Roboto-Regular"/>
              </a:rPr>
              <a:t>Argonauts Town</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600" dirty="0">
                <a:effectLst/>
                <a:latin typeface="Roboto-Regular"/>
                <a:ea typeface="Calibri" panose="020F0502020204030204" pitchFamily="34" charset="0"/>
                <a:cs typeface="Roboto-Regular"/>
              </a:rPr>
              <a:t>Ark Ridgemont</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600" dirty="0">
                <a:effectLst/>
                <a:latin typeface="Roboto-Regular"/>
                <a:ea typeface="Calibri" panose="020F0502020204030204" pitchFamily="34" charset="0"/>
                <a:cs typeface="Roboto-Regular"/>
              </a:rPr>
              <a:t>Arsenic Independence</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600" dirty="0">
                <a:effectLst/>
                <a:latin typeface="Roboto-Regular"/>
                <a:ea typeface="Calibri" panose="020F0502020204030204" pitchFamily="34" charset="0"/>
                <a:cs typeface="Roboto-Regular"/>
              </a:rPr>
              <a:t>Boondock Ballroom</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600" dirty="0">
                <a:effectLst/>
                <a:latin typeface="Roboto-Regular"/>
                <a:ea typeface="Calibri" panose="020F0502020204030204" pitchFamily="34" charset="0"/>
                <a:cs typeface="Roboto-Regular"/>
              </a:rPr>
              <a:t>Butch Panther</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600" dirty="0">
                <a:effectLst/>
                <a:latin typeface="Roboto-Regular"/>
                <a:ea typeface="Calibri" panose="020F0502020204030204" pitchFamily="34" charset="0"/>
                <a:cs typeface="Roboto-Regular"/>
              </a:rPr>
              <a:t>Catch Amistad</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600" dirty="0">
                <a:effectLst/>
                <a:latin typeface="Roboto-Regular"/>
                <a:ea typeface="Calibri" panose="020F0502020204030204" pitchFamily="34" charset="0"/>
                <a:cs typeface="Roboto-Regular"/>
              </a:rPr>
              <a:t>Chinatown Gladiator</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600" dirty="0">
                <a:effectLst/>
                <a:latin typeface="Roboto-Regular"/>
                <a:ea typeface="Calibri" panose="020F0502020204030204" pitchFamily="34" charset="0"/>
                <a:cs typeface="Roboto-Regular"/>
              </a:rPr>
              <a:t>Chocolate Duck</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600" dirty="0">
                <a:effectLst/>
                <a:latin typeface="Roboto-Regular"/>
                <a:ea typeface="Calibri" panose="020F0502020204030204" pitchFamily="34" charset="0"/>
                <a:cs typeface="Roboto-Regular"/>
              </a:rPr>
              <a:t>Commandments Express</a:t>
            </a:r>
          </a:p>
          <a:p>
            <a:pPr>
              <a:lnSpc>
                <a:spcPct val="107000"/>
              </a:lnSpc>
              <a:spcAft>
                <a:spcPts val="800"/>
              </a:spcAft>
            </a:pPr>
            <a:r>
              <a:rPr lang="en-GB" sz="1600" dirty="0">
                <a:effectLst/>
                <a:latin typeface="Roboto-Regular"/>
                <a:ea typeface="Calibri" panose="020F0502020204030204" pitchFamily="34" charset="0"/>
                <a:cs typeface="Roboto-Regular"/>
              </a:rPr>
              <a:t>Crossing Divorce</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NG" dirty="0"/>
          </a:p>
        </p:txBody>
      </p:sp>
      <p:sp>
        <p:nvSpPr>
          <p:cNvPr id="11" name="TextBox 10">
            <a:extLst>
              <a:ext uri="{FF2B5EF4-FFF2-40B4-BE49-F238E27FC236}">
                <a16:creationId xmlns:a16="http://schemas.microsoft.com/office/drawing/2014/main" id="{07AE51A8-8759-491E-BD3C-10E056F38F24}"/>
              </a:ext>
            </a:extLst>
          </p:cNvPr>
          <p:cNvSpPr txBox="1"/>
          <p:nvPr/>
        </p:nvSpPr>
        <p:spPr>
          <a:xfrm>
            <a:off x="3180523" y="762000"/>
            <a:ext cx="2822712" cy="6958443"/>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Crowds Telemark</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Crystal Breaking</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Dazed Punk</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Deliverance Mulholland</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Firehouse Vietnam</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Floats Garden</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Frankenstein Stranger</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Gladiator Westward</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Gump Date</a:t>
            </a: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Hate Handicap</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Hocus Frida</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Kentuckian Giant</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Kill Brotherhood</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Muppet Mile</a:t>
            </a: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Order Betrayed</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600" dirty="0">
              <a:effectLst/>
              <a:latin typeface="Roboto-Regular"/>
              <a:ea typeface="Calibri" panose="020F0502020204030204" pitchFamily="34" charset="0"/>
              <a:cs typeface="Roboto-Regular"/>
            </a:endParaRPr>
          </a:p>
          <a:p>
            <a:pPr marL="285750" indent="-285750">
              <a:lnSpc>
                <a:spcPct val="107000"/>
              </a:lnSpc>
              <a:spcAft>
                <a:spcPts val="800"/>
              </a:spcAft>
              <a:buFont typeface="Arial" panose="020B0604020202020204" pitchFamily="34" charset="0"/>
              <a:buChar char="•"/>
            </a:pP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NG" dirty="0"/>
          </a:p>
        </p:txBody>
      </p:sp>
      <p:sp>
        <p:nvSpPr>
          <p:cNvPr id="13" name="TextBox 12">
            <a:extLst>
              <a:ext uri="{FF2B5EF4-FFF2-40B4-BE49-F238E27FC236}">
                <a16:creationId xmlns:a16="http://schemas.microsoft.com/office/drawing/2014/main" id="{E499012E-6E29-47BC-A8DC-EDDD076AF1A7}"/>
              </a:ext>
            </a:extLst>
          </p:cNvPr>
          <p:cNvSpPr txBox="1"/>
          <p:nvPr/>
        </p:nvSpPr>
        <p:spPr>
          <a:xfrm>
            <a:off x="6553200" y="762000"/>
            <a:ext cx="2690191" cy="5860259"/>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Pearl Destiny</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Perdition Fargo</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Psycho Shrunk</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Raiders Antitrust</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Rainbow Shock</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Roof Champion</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Sister Freddy</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Sky Miracle</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Suicides Silence</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Tadpole Park</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Treasure Command</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Villain Desperate</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Volume House</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Wake Jaws</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600" dirty="0">
                <a:effectLst/>
                <a:latin typeface="Roboto-Regular"/>
                <a:ea typeface="Calibri" panose="020F0502020204030204" pitchFamily="34" charset="0"/>
                <a:cs typeface="Roboto-Regular"/>
              </a:rPr>
              <a:t>Walls Artist</a:t>
            </a:r>
            <a:endParaRPr lang="en-NG"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NG" dirty="0"/>
          </a:p>
        </p:txBody>
      </p:sp>
      <p:pic>
        <p:nvPicPr>
          <p:cNvPr id="19" name="Graphic 18" descr="Sad face outline with solid fill">
            <a:extLst>
              <a:ext uri="{FF2B5EF4-FFF2-40B4-BE49-F238E27FC236}">
                <a16:creationId xmlns:a16="http://schemas.microsoft.com/office/drawing/2014/main" id="{7FFEED19-2023-4C74-A5FB-8485CC5761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60541" y="1042435"/>
            <a:ext cx="1309824" cy="1183930"/>
          </a:xfrm>
          <a:prstGeom prst="rect">
            <a:avLst/>
          </a:prstGeom>
        </p:spPr>
      </p:pic>
      <p:sp>
        <p:nvSpPr>
          <p:cNvPr id="20" name="TextBox 19">
            <a:extLst>
              <a:ext uri="{FF2B5EF4-FFF2-40B4-BE49-F238E27FC236}">
                <a16:creationId xmlns:a16="http://schemas.microsoft.com/office/drawing/2014/main" id="{E5D378F2-52CE-485B-888F-D0BDF0F53EEB}"/>
              </a:ext>
            </a:extLst>
          </p:cNvPr>
          <p:cNvSpPr txBox="1"/>
          <p:nvPr/>
        </p:nvSpPr>
        <p:spPr>
          <a:xfrm>
            <a:off x="10060540" y="2285425"/>
            <a:ext cx="1508607" cy="3970318"/>
          </a:xfrm>
          <a:prstGeom prst="rect">
            <a:avLst/>
          </a:prstGeom>
          <a:noFill/>
        </p:spPr>
        <p:txBody>
          <a:bodyPr wrap="square" rtlCol="0">
            <a:spAutoFit/>
          </a:bodyPr>
          <a:lstStyle/>
          <a:p>
            <a:r>
              <a:rPr lang="en-GB" b="1" dirty="0"/>
              <a:t>42</a:t>
            </a:r>
            <a:r>
              <a:rPr lang="en-GB" dirty="0"/>
              <a:t> movies were not rented hence did not generate any revenue. Further analysis would be done to determine why.</a:t>
            </a:r>
            <a:endParaRPr lang="en-NG" dirty="0"/>
          </a:p>
        </p:txBody>
      </p:sp>
    </p:spTree>
    <p:extLst>
      <p:ext uri="{BB962C8B-B14F-4D97-AF65-F5344CB8AC3E}">
        <p14:creationId xmlns:p14="http://schemas.microsoft.com/office/powerpoint/2010/main" val="2519378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05CA8-A1B3-4E1E-A5AF-9D2D71684990}"/>
              </a:ext>
            </a:extLst>
          </p:cNvPr>
          <p:cNvSpPr>
            <a:spLocks noGrp="1"/>
          </p:cNvSpPr>
          <p:nvPr>
            <p:ph type="title"/>
          </p:nvPr>
        </p:nvSpPr>
        <p:spPr>
          <a:xfrm>
            <a:off x="139148" y="130176"/>
            <a:ext cx="9144000" cy="559142"/>
          </a:xfrm>
        </p:spPr>
        <p:txBody>
          <a:bodyPr>
            <a:normAutofit/>
          </a:bodyPr>
          <a:lstStyle/>
          <a:p>
            <a:r>
              <a:rPr lang="en-GB" sz="2800" dirty="0"/>
              <a:t>Number of orders &amp; revenue generated by country</a:t>
            </a:r>
            <a:endParaRPr lang="en-NG" sz="2800" dirty="0"/>
          </a:p>
        </p:txBody>
      </p:sp>
      <p:sp>
        <p:nvSpPr>
          <p:cNvPr id="7" name="TextBox 6">
            <a:extLst>
              <a:ext uri="{FF2B5EF4-FFF2-40B4-BE49-F238E27FC236}">
                <a16:creationId xmlns:a16="http://schemas.microsoft.com/office/drawing/2014/main" id="{63B02E9B-ECDB-4EF7-BAA1-D4A75B6DE566}"/>
              </a:ext>
            </a:extLst>
          </p:cNvPr>
          <p:cNvSpPr txBox="1"/>
          <p:nvPr/>
        </p:nvSpPr>
        <p:spPr>
          <a:xfrm>
            <a:off x="9283148" y="629376"/>
            <a:ext cx="2449307" cy="6463308"/>
          </a:xfrm>
          <a:prstGeom prst="rect">
            <a:avLst/>
          </a:prstGeom>
          <a:noFill/>
        </p:spPr>
        <p:txBody>
          <a:bodyPr wrap="square" rtlCol="0">
            <a:spAutoFit/>
          </a:bodyPr>
          <a:lstStyle/>
          <a:p>
            <a:pPr marL="285750" indent="-285750">
              <a:buFont typeface="Arial" panose="020B0604020202020204" pitchFamily="34" charset="0"/>
              <a:buChar char="•"/>
            </a:pPr>
            <a:r>
              <a:rPr lang="en-GB" dirty="0" err="1"/>
              <a:t>Rockbuster’s</a:t>
            </a:r>
            <a:r>
              <a:rPr lang="en-GB" dirty="0"/>
              <a:t> customers are located across </a:t>
            </a:r>
            <a:r>
              <a:rPr lang="en-GB" b="1" dirty="0"/>
              <a:t>108 </a:t>
            </a:r>
            <a:r>
              <a:rPr lang="en-GB" dirty="0"/>
              <a:t>countries.</a:t>
            </a:r>
          </a:p>
          <a:p>
            <a:endParaRPr lang="en-GB" dirty="0"/>
          </a:p>
          <a:p>
            <a:pPr marL="285750" indent="-285750">
              <a:buFont typeface="Arial" panose="020B0604020202020204" pitchFamily="34" charset="0"/>
              <a:buChar char="•"/>
            </a:pPr>
            <a:r>
              <a:rPr lang="en-GB" dirty="0"/>
              <a:t>The annotation on the map shows the top 3 countries  with the highest customer orders and revenue.</a:t>
            </a:r>
          </a:p>
          <a:p>
            <a:endParaRPr lang="en-GB" dirty="0"/>
          </a:p>
          <a:p>
            <a:pPr marL="285750" indent="-285750">
              <a:buFont typeface="Arial" panose="020B0604020202020204" pitchFamily="34" charset="0"/>
              <a:buChar char="•"/>
            </a:pPr>
            <a:r>
              <a:rPr lang="en-GB" dirty="0"/>
              <a:t>The size of the bubble represents the number of orders while the colour represents the revenue. </a:t>
            </a:r>
          </a:p>
          <a:p>
            <a:endParaRPr lang="en-GB" dirty="0"/>
          </a:p>
          <a:p>
            <a:endParaRPr lang="en-GB" dirty="0"/>
          </a:p>
        </p:txBody>
      </p:sp>
      <p:pic>
        <p:nvPicPr>
          <p:cNvPr id="15" name="Content Placeholder 14" descr="Graphical user interface, map&#10;&#10;Description automatically generated">
            <a:extLst>
              <a:ext uri="{FF2B5EF4-FFF2-40B4-BE49-F238E27FC236}">
                <a16:creationId xmlns:a16="http://schemas.microsoft.com/office/drawing/2014/main" id="{32CBC6E6-BA7B-4059-9902-F073CB06EAE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593" t="20441" r="2212" b="12501"/>
          <a:stretch/>
        </p:blipFill>
        <p:spPr>
          <a:xfrm>
            <a:off x="139147" y="1021976"/>
            <a:ext cx="8925339" cy="5352320"/>
          </a:xfrm>
        </p:spPr>
      </p:pic>
    </p:spTree>
    <p:extLst>
      <p:ext uri="{BB962C8B-B14F-4D97-AF65-F5344CB8AC3E}">
        <p14:creationId xmlns:p14="http://schemas.microsoft.com/office/powerpoint/2010/main" val="4186518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9A946-4FF9-4323-9A47-8588A70EE01C}"/>
              </a:ext>
            </a:extLst>
          </p:cNvPr>
          <p:cNvSpPr>
            <a:spLocks noGrp="1"/>
          </p:cNvSpPr>
          <p:nvPr>
            <p:ph type="title"/>
          </p:nvPr>
        </p:nvSpPr>
        <p:spPr>
          <a:xfrm>
            <a:off x="424376" y="356382"/>
            <a:ext cx="9144000" cy="586153"/>
          </a:xfrm>
        </p:spPr>
        <p:txBody>
          <a:bodyPr>
            <a:normAutofit fontScale="90000"/>
          </a:bodyPr>
          <a:lstStyle/>
          <a:p>
            <a:r>
              <a:rPr lang="en-GB" dirty="0"/>
              <a:t>Location of Top Customers</a:t>
            </a:r>
            <a:endParaRPr lang="en-NG" dirty="0"/>
          </a:p>
        </p:txBody>
      </p:sp>
      <p:pic>
        <p:nvPicPr>
          <p:cNvPr id="5" name="Content Placeholder 4" descr="Graphical user interface, application, map&#10;&#10;Description automatically generated">
            <a:extLst>
              <a:ext uri="{FF2B5EF4-FFF2-40B4-BE49-F238E27FC236}">
                <a16:creationId xmlns:a16="http://schemas.microsoft.com/office/drawing/2014/main" id="{560960CE-29ED-4B38-8638-39E4687FB1B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1360" t="24900" r="10355" b="17328"/>
          <a:stretch/>
        </p:blipFill>
        <p:spPr>
          <a:xfrm>
            <a:off x="225287" y="1192237"/>
            <a:ext cx="8415129" cy="5168806"/>
          </a:xfrm>
        </p:spPr>
      </p:pic>
      <p:pic>
        <p:nvPicPr>
          <p:cNvPr id="8" name="Graphic 7" descr="Marker with solid fill">
            <a:extLst>
              <a:ext uri="{FF2B5EF4-FFF2-40B4-BE49-F238E27FC236}">
                <a16:creationId xmlns:a16="http://schemas.microsoft.com/office/drawing/2014/main" id="{4CFB09BF-6CC3-477B-B2B3-9F5B16FDEA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68375" y="942534"/>
            <a:ext cx="1531033" cy="1448973"/>
          </a:xfrm>
          <a:prstGeom prst="rect">
            <a:avLst/>
          </a:prstGeom>
        </p:spPr>
      </p:pic>
      <p:sp>
        <p:nvSpPr>
          <p:cNvPr id="3" name="TextBox 2">
            <a:extLst>
              <a:ext uri="{FF2B5EF4-FFF2-40B4-BE49-F238E27FC236}">
                <a16:creationId xmlns:a16="http://schemas.microsoft.com/office/drawing/2014/main" id="{3E853C2A-B649-44B9-957A-15C47F2F6308}"/>
              </a:ext>
            </a:extLst>
          </p:cNvPr>
          <p:cNvSpPr txBox="1"/>
          <p:nvPr/>
        </p:nvSpPr>
        <p:spPr>
          <a:xfrm>
            <a:off x="9197009" y="2690336"/>
            <a:ext cx="2398643" cy="1200329"/>
          </a:xfrm>
          <a:prstGeom prst="rect">
            <a:avLst/>
          </a:prstGeom>
          <a:noFill/>
        </p:spPr>
        <p:txBody>
          <a:bodyPr wrap="square" rtlCol="0">
            <a:spAutoFit/>
          </a:bodyPr>
          <a:lstStyle/>
          <a:p>
            <a:r>
              <a:rPr lang="en-GB" dirty="0"/>
              <a:t>These are the location of the top 3 customers that spent the most.</a:t>
            </a:r>
            <a:endParaRPr lang="en-NG" dirty="0"/>
          </a:p>
        </p:txBody>
      </p:sp>
    </p:spTree>
    <p:extLst>
      <p:ext uri="{BB962C8B-B14F-4D97-AF65-F5344CB8AC3E}">
        <p14:creationId xmlns:p14="http://schemas.microsoft.com/office/powerpoint/2010/main" val="1699749789"/>
      </p:ext>
    </p:extLst>
  </p:cSld>
  <p:clrMapOvr>
    <a:masterClrMapping/>
  </p:clrMapOvr>
</p:sld>
</file>

<file path=ppt/theme/theme1.xml><?xml version="1.0" encoding="utf-8"?>
<a:theme xmlns:a="http://schemas.openxmlformats.org/drawingml/2006/main" name="TornVTI">
  <a:themeElements>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fontScheme name="Torn">
      <a:majorFont>
        <a:latin typeface="Verdana Pro Cond SemiBold"/>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docProps/app.xml><?xml version="1.0" encoding="utf-8"?>
<Properties xmlns="http://schemas.openxmlformats.org/officeDocument/2006/extended-properties" xmlns:vt="http://schemas.openxmlformats.org/officeDocument/2006/docPropsVTypes">
  <TotalTime>11086</TotalTime>
  <Words>800</Words>
  <Application>Microsoft Office PowerPoint</Application>
  <PresentationFormat>Widescreen</PresentationFormat>
  <Paragraphs>145</Paragraphs>
  <Slides>18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Roboto-Regular</vt:lpstr>
      <vt:lpstr>Verdana Pro</vt:lpstr>
      <vt:lpstr>Verdana Pro Cond SemiBold</vt:lpstr>
      <vt:lpstr>TornVTI</vt:lpstr>
      <vt:lpstr>Rockbuster Stealth Data Analysis</vt:lpstr>
      <vt:lpstr>Objective</vt:lpstr>
      <vt:lpstr>Key Business Questions</vt:lpstr>
      <vt:lpstr>Key Metrics</vt:lpstr>
      <vt:lpstr>Data Overview</vt:lpstr>
      <vt:lpstr>Top ten movies(by revenue)</vt:lpstr>
      <vt:lpstr>List of movies that did not generate any revenue</vt:lpstr>
      <vt:lpstr>Number of orders &amp; revenue generated by country</vt:lpstr>
      <vt:lpstr>Location of Top Customers</vt:lpstr>
      <vt:lpstr>Revenue by region</vt:lpstr>
      <vt:lpstr>Revenue by rating</vt:lpstr>
      <vt:lpstr>Revenue by Genre</vt:lpstr>
      <vt:lpstr>Number of Movies per Genre</vt:lpstr>
      <vt:lpstr>Results from statistical analysis</vt:lpstr>
      <vt:lpstr>Recommendation</vt:lpstr>
      <vt:lpstr>Recommendation Cont’d</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Rockbuster Stealth Data Analysis</dc:title>
  <dc:creator>Mercy</dc:creator>
  <cp:lastModifiedBy>Mercy</cp:lastModifiedBy>
  <cp:revision>36</cp:revision>
  <dcterms:created xsi:type="dcterms:W3CDTF">2022-05-24T02:28:25Z</dcterms:created>
  <dcterms:modified xsi:type="dcterms:W3CDTF">2022-05-31T19:34:50Z</dcterms:modified>
</cp:coreProperties>
</file>